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6"/>
  </p:notesMasterIdLst>
  <p:sldIdLst>
    <p:sldId id="256" r:id="rId2"/>
    <p:sldId id="304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73" r:id="rId11"/>
    <p:sldId id="266" r:id="rId12"/>
    <p:sldId id="268" r:id="rId13"/>
    <p:sldId id="274" r:id="rId14"/>
    <p:sldId id="302" r:id="rId15"/>
    <p:sldId id="269" r:id="rId16"/>
    <p:sldId id="267" r:id="rId17"/>
    <p:sldId id="270" r:id="rId18"/>
    <p:sldId id="293" r:id="rId19"/>
    <p:sldId id="294" r:id="rId20"/>
    <p:sldId id="295" r:id="rId21"/>
    <p:sldId id="281" r:id="rId22"/>
    <p:sldId id="280" r:id="rId23"/>
    <p:sldId id="298" r:id="rId24"/>
    <p:sldId id="299" r:id="rId25"/>
    <p:sldId id="296" r:id="rId26"/>
    <p:sldId id="275" r:id="rId27"/>
    <p:sldId id="276" r:id="rId28"/>
    <p:sldId id="277" r:id="rId29"/>
    <p:sldId id="300" r:id="rId30"/>
    <p:sldId id="286" r:id="rId31"/>
    <p:sldId id="287" r:id="rId32"/>
    <p:sldId id="288" r:id="rId33"/>
    <p:sldId id="289" r:id="rId34"/>
    <p:sldId id="27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2600"/>
    <a:srgbClr val="D883FF"/>
    <a:srgbClr val="FD57E1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69" autoAdjust="0"/>
    <p:restoredTop sz="85927"/>
  </p:normalViewPr>
  <p:slideViewPr>
    <p:cSldViewPr snapToGrid="0">
      <p:cViewPr>
        <p:scale>
          <a:sx n="105" d="100"/>
          <a:sy n="105" d="100"/>
        </p:scale>
        <p:origin x="120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13100-D2EB-4CD3-AA85-4A75A58B0A52}" type="datetimeFigureOut">
              <a:rPr lang="en-US" smtClean="0"/>
              <a:t>6/18/15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1190B-B955-49BD-93CC-388D5C322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2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08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“Off</a:t>
            </a:r>
            <a:r>
              <a:rPr lang="en-US" baseline="0" dirty="0" smtClean="0"/>
              <a:t> means off”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7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Phoenix: </a:t>
            </a:r>
            <a:r>
              <a:rPr lang="en-US" dirty="0" err="1" smtClean="0"/>
              <a:t>Mingoo</a:t>
            </a:r>
            <a:r>
              <a:rPr lang="en-US" dirty="0" smtClean="0"/>
              <a:t> </a:t>
            </a:r>
            <a:r>
              <a:rPr lang="en-US" dirty="0" err="1" smtClean="0"/>
              <a:t>Seok</a:t>
            </a:r>
            <a:r>
              <a:rPr lang="en-US" dirty="0" smtClean="0"/>
              <a:t>, Scott Hanson, Yu-</a:t>
            </a:r>
            <a:r>
              <a:rPr lang="en-US" dirty="0" err="1" smtClean="0"/>
              <a:t>Shiang</a:t>
            </a:r>
            <a:r>
              <a:rPr lang="en-US" dirty="0" smtClean="0"/>
              <a:t> Lin, </a:t>
            </a:r>
            <a:r>
              <a:rPr lang="en-US" dirty="0" err="1" smtClean="0"/>
              <a:t>Zhiyoong</a:t>
            </a:r>
            <a:r>
              <a:rPr lang="en-US" dirty="0" smtClean="0"/>
              <a:t> Foo, </a:t>
            </a:r>
            <a:r>
              <a:rPr lang="en-US" dirty="0" err="1" smtClean="0"/>
              <a:t>Daeyeon</a:t>
            </a:r>
            <a:r>
              <a:rPr lang="en-US" dirty="0" smtClean="0"/>
              <a:t> Kim, </a:t>
            </a:r>
            <a:r>
              <a:rPr lang="en-US" dirty="0" err="1" smtClean="0"/>
              <a:t>Yoonmyung</a:t>
            </a:r>
            <a:r>
              <a:rPr lang="en-US" dirty="0" smtClean="0"/>
              <a:t> Lee, </a:t>
            </a:r>
            <a:r>
              <a:rPr lang="en-US" dirty="0" err="1" smtClean="0"/>
              <a:t>Nurrachman</a:t>
            </a:r>
            <a:r>
              <a:rPr lang="en-US" dirty="0" smtClean="0"/>
              <a:t> Liu, Dennis Sylvester, David </a:t>
            </a:r>
            <a:r>
              <a:rPr lang="en-US" dirty="0" err="1" smtClean="0"/>
              <a:t>Blaauw</a:t>
            </a:r>
            <a:r>
              <a:rPr lang="en-US" dirty="0" smtClean="0"/>
              <a:t> </a:t>
            </a:r>
          </a:p>
          <a:p>
            <a:r>
              <a:rPr lang="en-US" dirty="0" smtClean="0"/>
              <a:t>IOP: Gregory Chen, Hassan </a:t>
            </a:r>
            <a:r>
              <a:rPr lang="en-US" dirty="0" err="1" smtClean="0"/>
              <a:t>Ghaed</a:t>
            </a:r>
            <a:r>
              <a:rPr lang="en-US" dirty="0" smtClean="0"/>
              <a:t>, </a:t>
            </a:r>
            <a:r>
              <a:rPr lang="en-US" dirty="0" err="1" smtClean="0"/>
              <a:t>Razi-ul</a:t>
            </a:r>
            <a:r>
              <a:rPr lang="en-US" dirty="0" smtClean="0"/>
              <a:t> </a:t>
            </a:r>
            <a:r>
              <a:rPr lang="en-US" dirty="0" err="1" smtClean="0"/>
              <a:t>Haque</a:t>
            </a:r>
            <a:r>
              <a:rPr lang="en-US" dirty="0" smtClean="0"/>
              <a:t>, Michael </a:t>
            </a:r>
            <a:r>
              <a:rPr lang="en-US" dirty="0" err="1" smtClean="0"/>
              <a:t>Wieckowski</a:t>
            </a:r>
            <a:r>
              <a:rPr lang="en-US" dirty="0" smtClean="0"/>
              <a:t>, </a:t>
            </a:r>
            <a:r>
              <a:rPr lang="en-US" dirty="0" err="1" smtClean="0"/>
              <a:t>Yejoong</a:t>
            </a:r>
            <a:r>
              <a:rPr lang="en-US" dirty="0" smtClean="0"/>
              <a:t> Kim, </a:t>
            </a:r>
            <a:r>
              <a:rPr lang="en-US" dirty="0" err="1" smtClean="0"/>
              <a:t>Gyouho</a:t>
            </a:r>
            <a:r>
              <a:rPr lang="en-US" dirty="0" smtClean="0"/>
              <a:t> Kim, David Fick, </a:t>
            </a:r>
            <a:r>
              <a:rPr lang="en-US" dirty="0" err="1" smtClean="0"/>
              <a:t>Daeyeon</a:t>
            </a:r>
            <a:r>
              <a:rPr lang="en-US" dirty="0" smtClean="0"/>
              <a:t> Kim, </a:t>
            </a:r>
            <a:r>
              <a:rPr lang="en-US" dirty="0" err="1" smtClean="0"/>
              <a:t>Mingoo</a:t>
            </a:r>
            <a:r>
              <a:rPr lang="en-US" dirty="0" smtClean="0"/>
              <a:t> </a:t>
            </a:r>
            <a:r>
              <a:rPr lang="en-US" dirty="0" err="1" smtClean="0"/>
              <a:t>Seok</a:t>
            </a:r>
            <a:r>
              <a:rPr lang="en-US" dirty="0" smtClean="0"/>
              <a:t>, </a:t>
            </a:r>
            <a:r>
              <a:rPr lang="en-US" dirty="0" err="1" smtClean="0"/>
              <a:t>Kensall</a:t>
            </a:r>
            <a:r>
              <a:rPr lang="en-US" dirty="0" smtClean="0"/>
              <a:t> Wise, David </a:t>
            </a:r>
            <a:r>
              <a:rPr lang="en-US" dirty="0" err="1" smtClean="0"/>
              <a:t>Blaauw</a:t>
            </a:r>
            <a:r>
              <a:rPr lang="en-US" dirty="0" smtClean="0"/>
              <a:t>, Dennis Sylvester</a:t>
            </a:r>
          </a:p>
          <a:p>
            <a:r>
              <a:rPr lang="en-US" dirty="0" smtClean="0"/>
              <a:t>JSSC: </a:t>
            </a:r>
            <a:r>
              <a:rPr lang="en-US" dirty="0" err="1" smtClean="0"/>
              <a:t>Yoonmyung</a:t>
            </a:r>
            <a:r>
              <a:rPr lang="en-US" dirty="0" smtClean="0"/>
              <a:t> Lee, </a:t>
            </a:r>
            <a:r>
              <a:rPr lang="en-US" dirty="0" err="1" smtClean="0"/>
              <a:t>Suyoung</a:t>
            </a:r>
            <a:r>
              <a:rPr lang="en-US" dirty="0" smtClean="0"/>
              <a:t> Bang, </a:t>
            </a:r>
            <a:r>
              <a:rPr lang="en-US" dirty="0" err="1" smtClean="0"/>
              <a:t>Inhee</a:t>
            </a:r>
            <a:r>
              <a:rPr lang="en-US" dirty="0" smtClean="0"/>
              <a:t> Lee, </a:t>
            </a:r>
            <a:r>
              <a:rPr lang="en-US" dirty="0" err="1" smtClean="0"/>
              <a:t>Yejoong</a:t>
            </a:r>
            <a:r>
              <a:rPr lang="en-US" dirty="0" smtClean="0"/>
              <a:t> Kim, </a:t>
            </a:r>
            <a:r>
              <a:rPr lang="en-US" dirty="0" err="1" smtClean="0"/>
              <a:t>Gyouho</a:t>
            </a:r>
            <a:r>
              <a:rPr lang="en-US" dirty="0" smtClean="0"/>
              <a:t> Kim, Mohammad Hassan </a:t>
            </a:r>
            <a:r>
              <a:rPr lang="en-US" dirty="0" err="1" smtClean="0"/>
              <a:t>Ghaed</a:t>
            </a:r>
            <a:r>
              <a:rPr lang="en-US" dirty="0" smtClean="0"/>
              <a:t>, Pat Pannuto, Prabal Dutta, Dennis Sylvester, and David </a:t>
            </a:r>
            <a:r>
              <a:rPr lang="en-US" dirty="0" err="1" smtClean="0"/>
              <a:t>Blaauw</a:t>
            </a:r>
            <a:endParaRPr lang="en-US" dirty="0" smtClean="0"/>
          </a:p>
          <a:p>
            <a:r>
              <a:rPr lang="en-US" dirty="0" smtClean="0"/>
              <a:t>IOT Design Space: David </a:t>
            </a:r>
            <a:r>
              <a:rPr lang="en-US" dirty="0" err="1" smtClean="0"/>
              <a:t>Blaauw</a:t>
            </a:r>
            <a:r>
              <a:rPr lang="en-US" dirty="0" smtClean="0"/>
              <a:t>, Dennis Sylvester, Prabal Dutta, </a:t>
            </a:r>
            <a:r>
              <a:rPr lang="en-US" dirty="0" err="1" smtClean="0"/>
              <a:t>Yoonmyung</a:t>
            </a:r>
            <a:r>
              <a:rPr lang="en-US" dirty="0" smtClean="0"/>
              <a:t> Lee, </a:t>
            </a:r>
            <a:r>
              <a:rPr lang="en-US" dirty="0" err="1" smtClean="0"/>
              <a:t>Inhee</a:t>
            </a:r>
            <a:r>
              <a:rPr lang="en-US" dirty="0" smtClean="0"/>
              <a:t> Lee, </a:t>
            </a:r>
            <a:r>
              <a:rPr lang="en-US" dirty="0" err="1" smtClean="0"/>
              <a:t>Sechang</a:t>
            </a:r>
            <a:r>
              <a:rPr lang="en-US" dirty="0" smtClean="0"/>
              <a:t> Bang, </a:t>
            </a:r>
            <a:r>
              <a:rPr lang="en-US" dirty="0" err="1" smtClean="0"/>
              <a:t>Yejoong</a:t>
            </a:r>
            <a:r>
              <a:rPr lang="en-US" dirty="0" smtClean="0"/>
              <a:t> Kim, </a:t>
            </a:r>
            <a:r>
              <a:rPr lang="en-US" dirty="0" err="1" smtClean="0"/>
              <a:t>Gyouho</a:t>
            </a:r>
            <a:r>
              <a:rPr lang="en-US" dirty="0" smtClean="0"/>
              <a:t> Kim, Pat Pannuto, Ye-Sheng </a:t>
            </a:r>
            <a:r>
              <a:rPr lang="en-US" dirty="0" err="1" smtClean="0"/>
              <a:t>Kuo</a:t>
            </a:r>
            <a:r>
              <a:rPr lang="en-US" dirty="0" smtClean="0"/>
              <a:t>, </a:t>
            </a:r>
            <a:r>
              <a:rPr lang="en-US" dirty="0" err="1" smtClean="0"/>
              <a:t>Dongmin</a:t>
            </a:r>
            <a:r>
              <a:rPr lang="en-US" dirty="0" smtClean="0"/>
              <a:t> Yoon, </a:t>
            </a:r>
            <a:r>
              <a:rPr lang="en-US" dirty="0" err="1" smtClean="0"/>
              <a:t>Wanyeong</a:t>
            </a:r>
            <a:r>
              <a:rPr lang="en-US" dirty="0" smtClean="0"/>
              <a:t> Jung, </a:t>
            </a:r>
            <a:r>
              <a:rPr lang="en-US" dirty="0" err="1" smtClean="0"/>
              <a:t>Zhi</a:t>
            </a:r>
            <a:r>
              <a:rPr lang="en-US" dirty="0" smtClean="0"/>
              <a:t> </a:t>
            </a:r>
            <a:r>
              <a:rPr lang="en-US" dirty="0" err="1" smtClean="0"/>
              <a:t>Yoong</a:t>
            </a:r>
            <a:r>
              <a:rPr lang="en-US" dirty="0" smtClean="0"/>
              <a:t> Foo, Yen-Po Chen, </a:t>
            </a:r>
            <a:r>
              <a:rPr lang="en-US" dirty="0" err="1" smtClean="0"/>
              <a:t>Jeong</a:t>
            </a:r>
            <a:r>
              <a:rPr lang="en-US" dirty="0" smtClean="0"/>
              <a:t> </a:t>
            </a:r>
            <a:r>
              <a:rPr lang="en-US" dirty="0" err="1" smtClean="0"/>
              <a:t>Seok-Hyeon</a:t>
            </a:r>
            <a:r>
              <a:rPr lang="en-US" dirty="0" smtClean="0"/>
              <a:t>, and </a:t>
            </a:r>
            <a:r>
              <a:rPr lang="en-US" dirty="0" err="1" smtClean="0"/>
              <a:t>Myungjoon</a:t>
            </a:r>
            <a:r>
              <a:rPr lang="en-US" dirty="0" smtClean="0"/>
              <a:t> Choi</a:t>
            </a:r>
          </a:p>
          <a:p>
            <a:r>
              <a:rPr lang="en-US" dirty="0" smtClean="0"/>
              <a:t>VLSI Imager: </a:t>
            </a:r>
            <a:r>
              <a:rPr lang="en-US" dirty="0" err="1" smtClean="0"/>
              <a:t>Gyouho</a:t>
            </a:r>
            <a:r>
              <a:rPr lang="en-US" dirty="0" smtClean="0"/>
              <a:t> Kim, </a:t>
            </a:r>
            <a:r>
              <a:rPr lang="en-US" dirty="0" err="1" smtClean="0"/>
              <a:t>Zhi</a:t>
            </a:r>
            <a:r>
              <a:rPr lang="en-US" dirty="0" smtClean="0"/>
              <a:t> </a:t>
            </a:r>
            <a:r>
              <a:rPr lang="en-US" dirty="0" err="1" smtClean="0"/>
              <a:t>Yoong</a:t>
            </a:r>
            <a:r>
              <a:rPr lang="en-US" dirty="0" smtClean="0"/>
              <a:t> Foo, Pat Pannuto, Ye-Sheng </a:t>
            </a:r>
            <a:r>
              <a:rPr lang="en-US" dirty="0" err="1" smtClean="0"/>
              <a:t>Kuo</a:t>
            </a:r>
            <a:r>
              <a:rPr lang="en-US" dirty="0" smtClean="0"/>
              <a:t>, Benjamin </a:t>
            </a:r>
            <a:r>
              <a:rPr lang="en-US" dirty="0" err="1" smtClean="0"/>
              <a:t>Kempke</a:t>
            </a:r>
            <a:r>
              <a:rPr lang="en-US" dirty="0" smtClean="0"/>
              <a:t>, Mohammad Hassan </a:t>
            </a:r>
            <a:r>
              <a:rPr lang="en-US" dirty="0" err="1" smtClean="0"/>
              <a:t>Ghaed</a:t>
            </a:r>
            <a:r>
              <a:rPr lang="en-US" dirty="0" smtClean="0"/>
              <a:t>, </a:t>
            </a:r>
            <a:r>
              <a:rPr lang="en-US" dirty="0" err="1" smtClean="0"/>
              <a:t>Suyoung</a:t>
            </a:r>
            <a:r>
              <a:rPr lang="en-US" dirty="0" smtClean="0"/>
              <a:t> Bang, </a:t>
            </a:r>
            <a:r>
              <a:rPr lang="en-US" dirty="0" err="1" smtClean="0"/>
              <a:t>Inhee</a:t>
            </a:r>
            <a:r>
              <a:rPr lang="en-US" dirty="0" smtClean="0"/>
              <a:t> Lee, </a:t>
            </a:r>
            <a:r>
              <a:rPr lang="en-US" dirty="0" err="1" smtClean="0"/>
              <a:t>Yejoong</a:t>
            </a:r>
            <a:r>
              <a:rPr lang="en-US" dirty="0" smtClean="0"/>
              <a:t> Kim, </a:t>
            </a:r>
            <a:r>
              <a:rPr lang="en-US" dirty="0" err="1" smtClean="0"/>
              <a:t>Seokhyeon</a:t>
            </a:r>
            <a:r>
              <a:rPr lang="en-US" dirty="0" smtClean="0"/>
              <a:t> </a:t>
            </a:r>
            <a:r>
              <a:rPr lang="en-US" dirty="0" err="1" smtClean="0"/>
              <a:t>Jeong</a:t>
            </a:r>
            <a:r>
              <a:rPr lang="en-US" dirty="0" smtClean="0"/>
              <a:t>, Prabal Dutta, Dennis Sylvester, and David </a:t>
            </a:r>
            <a:r>
              <a:rPr lang="en-US" dirty="0" err="1" smtClean="0"/>
              <a:t>Blaauw</a:t>
            </a:r>
            <a:endParaRPr lang="en-US" dirty="0" smtClean="0"/>
          </a:p>
          <a:p>
            <a:r>
              <a:rPr lang="en-US" dirty="0" smtClean="0"/>
              <a:t>CICC: Ye-Sheng </a:t>
            </a:r>
            <a:r>
              <a:rPr lang="en-US" dirty="0" err="1" smtClean="0"/>
              <a:t>Kuo</a:t>
            </a:r>
            <a:r>
              <a:rPr lang="en-US" dirty="0" smtClean="0"/>
              <a:t>, Pat Pannuto, </a:t>
            </a:r>
            <a:r>
              <a:rPr lang="en-US" dirty="0" err="1" smtClean="0"/>
              <a:t>Gyouho</a:t>
            </a:r>
            <a:r>
              <a:rPr lang="en-US" dirty="0" smtClean="0"/>
              <a:t> Kim, </a:t>
            </a:r>
            <a:r>
              <a:rPr lang="en-US" dirty="0" err="1" smtClean="0"/>
              <a:t>Zhi</a:t>
            </a:r>
            <a:r>
              <a:rPr lang="en-US" dirty="0" smtClean="0"/>
              <a:t> </a:t>
            </a:r>
            <a:r>
              <a:rPr lang="en-US" dirty="0" err="1" smtClean="0"/>
              <a:t>Yoong</a:t>
            </a:r>
            <a:r>
              <a:rPr lang="en-US" dirty="0" smtClean="0"/>
              <a:t> Foo, </a:t>
            </a:r>
            <a:r>
              <a:rPr lang="en-US" dirty="0" err="1" smtClean="0"/>
              <a:t>Inhee</a:t>
            </a:r>
            <a:r>
              <a:rPr lang="en-US" dirty="0" smtClean="0"/>
              <a:t> Lee, Benjamin </a:t>
            </a:r>
            <a:r>
              <a:rPr lang="en-US" dirty="0" err="1" smtClean="0"/>
              <a:t>Kempke</a:t>
            </a:r>
            <a:r>
              <a:rPr lang="en-US" dirty="0" smtClean="0"/>
              <a:t>, Prabal Dutta, David </a:t>
            </a:r>
            <a:r>
              <a:rPr lang="en-US" dirty="0" err="1" smtClean="0"/>
              <a:t>Blaauw</a:t>
            </a:r>
            <a:r>
              <a:rPr lang="en-US" dirty="0" smtClean="0"/>
              <a:t>, and </a:t>
            </a:r>
            <a:r>
              <a:rPr lang="en-US" dirty="0" err="1" smtClean="0"/>
              <a:t>Yoonmyung</a:t>
            </a:r>
            <a:r>
              <a:rPr lang="en-US" dirty="0" smtClean="0"/>
              <a:t> Lee</a:t>
            </a:r>
          </a:p>
          <a:p>
            <a:r>
              <a:rPr lang="en-US" dirty="0" err="1" smtClean="0"/>
              <a:t>Mbus</a:t>
            </a:r>
            <a:r>
              <a:rPr lang="en-US" dirty="0" smtClean="0"/>
              <a:t>: Pat Pannuto, </a:t>
            </a:r>
            <a:r>
              <a:rPr lang="en-US" dirty="0" err="1" smtClean="0"/>
              <a:t>Yoonmyung</a:t>
            </a:r>
            <a:r>
              <a:rPr lang="en-US" dirty="0" smtClean="0"/>
              <a:t> Lee, Ye-Sheng </a:t>
            </a:r>
            <a:r>
              <a:rPr lang="en-US" dirty="0" err="1" smtClean="0"/>
              <a:t>Kuo</a:t>
            </a:r>
            <a:r>
              <a:rPr lang="en-US" dirty="0" smtClean="0"/>
              <a:t>, </a:t>
            </a:r>
            <a:r>
              <a:rPr lang="en-US" dirty="0" err="1" smtClean="0"/>
              <a:t>ZhiYoong</a:t>
            </a:r>
            <a:r>
              <a:rPr lang="en-US" dirty="0" smtClean="0"/>
              <a:t> Foo, Benjamin </a:t>
            </a:r>
            <a:r>
              <a:rPr lang="en-US" dirty="0" err="1" smtClean="0"/>
              <a:t>Kempke</a:t>
            </a:r>
            <a:r>
              <a:rPr lang="en-US" dirty="0" smtClean="0"/>
              <a:t>, </a:t>
            </a:r>
            <a:r>
              <a:rPr lang="en-US" dirty="0" err="1" smtClean="0"/>
              <a:t>Gyouho</a:t>
            </a:r>
            <a:r>
              <a:rPr lang="en-US" dirty="0" smtClean="0"/>
              <a:t> Kim, Ronald G </a:t>
            </a:r>
            <a:r>
              <a:rPr lang="en-US" dirty="0" err="1" smtClean="0"/>
              <a:t>Dreslinski</a:t>
            </a:r>
            <a:r>
              <a:rPr lang="en-US" dirty="0" smtClean="0"/>
              <a:t>, David </a:t>
            </a:r>
            <a:r>
              <a:rPr lang="en-US" dirty="0" err="1" smtClean="0"/>
              <a:t>Blaauw</a:t>
            </a:r>
            <a:r>
              <a:rPr lang="en-US" dirty="0" smtClean="0"/>
              <a:t>, and Prabal Dutta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Phoenix: </a:t>
            </a:r>
            <a:r>
              <a:rPr lang="en-US" dirty="0" err="1" smtClean="0"/>
              <a:t>Mingoo</a:t>
            </a:r>
            <a:r>
              <a:rPr lang="en-US" dirty="0" smtClean="0"/>
              <a:t> </a:t>
            </a:r>
            <a:r>
              <a:rPr lang="en-US" dirty="0" err="1" smtClean="0"/>
              <a:t>Seok</a:t>
            </a:r>
            <a:r>
              <a:rPr lang="en-US" dirty="0" smtClean="0"/>
              <a:t>, Scott Hanson, Yu-</a:t>
            </a:r>
            <a:r>
              <a:rPr lang="en-US" dirty="0" err="1" smtClean="0"/>
              <a:t>Shiang</a:t>
            </a:r>
            <a:r>
              <a:rPr lang="en-US" dirty="0" smtClean="0"/>
              <a:t> Lin, </a:t>
            </a:r>
            <a:r>
              <a:rPr lang="en-US" dirty="0" err="1" smtClean="0"/>
              <a:t>Zhiyoong</a:t>
            </a:r>
            <a:r>
              <a:rPr lang="en-US" dirty="0" smtClean="0"/>
              <a:t> Foo, </a:t>
            </a:r>
            <a:r>
              <a:rPr lang="en-US" dirty="0" err="1" smtClean="0"/>
              <a:t>Daeyeon</a:t>
            </a:r>
            <a:r>
              <a:rPr lang="en-US" dirty="0" smtClean="0"/>
              <a:t> Kim, </a:t>
            </a:r>
            <a:r>
              <a:rPr lang="en-US" dirty="0" err="1" smtClean="0"/>
              <a:t>Yoonmyung</a:t>
            </a:r>
            <a:r>
              <a:rPr lang="en-US" dirty="0" smtClean="0"/>
              <a:t> Lee, </a:t>
            </a:r>
            <a:r>
              <a:rPr lang="en-US" dirty="0" err="1" smtClean="0"/>
              <a:t>Nurrachman</a:t>
            </a:r>
            <a:r>
              <a:rPr lang="en-US" dirty="0" smtClean="0"/>
              <a:t> Liu, Dennis Sylvester, David </a:t>
            </a:r>
            <a:r>
              <a:rPr lang="en-US" dirty="0" err="1" smtClean="0"/>
              <a:t>Blaauw</a:t>
            </a:r>
            <a:r>
              <a:rPr lang="en-US" dirty="0" smtClean="0"/>
              <a:t> </a:t>
            </a:r>
          </a:p>
          <a:p>
            <a:r>
              <a:rPr lang="en-US" dirty="0" smtClean="0"/>
              <a:t>IOP: Gregory Chen, Hassan </a:t>
            </a:r>
            <a:r>
              <a:rPr lang="en-US" dirty="0" err="1" smtClean="0"/>
              <a:t>Ghaed</a:t>
            </a:r>
            <a:r>
              <a:rPr lang="en-US" dirty="0" smtClean="0"/>
              <a:t>, </a:t>
            </a:r>
            <a:r>
              <a:rPr lang="en-US" dirty="0" err="1" smtClean="0"/>
              <a:t>Razi-ul</a:t>
            </a:r>
            <a:r>
              <a:rPr lang="en-US" dirty="0" smtClean="0"/>
              <a:t> </a:t>
            </a:r>
            <a:r>
              <a:rPr lang="en-US" dirty="0" err="1" smtClean="0"/>
              <a:t>Haque</a:t>
            </a:r>
            <a:r>
              <a:rPr lang="en-US" dirty="0" smtClean="0"/>
              <a:t>, Michael </a:t>
            </a:r>
            <a:r>
              <a:rPr lang="en-US" dirty="0" err="1" smtClean="0"/>
              <a:t>Wieckowski</a:t>
            </a:r>
            <a:r>
              <a:rPr lang="en-US" dirty="0" smtClean="0"/>
              <a:t>, </a:t>
            </a:r>
            <a:r>
              <a:rPr lang="en-US" dirty="0" err="1" smtClean="0"/>
              <a:t>Yejoong</a:t>
            </a:r>
            <a:r>
              <a:rPr lang="en-US" dirty="0" smtClean="0"/>
              <a:t> Kim, </a:t>
            </a:r>
            <a:r>
              <a:rPr lang="en-US" dirty="0" err="1" smtClean="0"/>
              <a:t>Gyouho</a:t>
            </a:r>
            <a:r>
              <a:rPr lang="en-US" dirty="0" smtClean="0"/>
              <a:t> Kim, David Fick, </a:t>
            </a:r>
            <a:r>
              <a:rPr lang="en-US" dirty="0" err="1" smtClean="0"/>
              <a:t>Daeyeon</a:t>
            </a:r>
            <a:r>
              <a:rPr lang="en-US" dirty="0" smtClean="0"/>
              <a:t> Kim, </a:t>
            </a:r>
            <a:r>
              <a:rPr lang="en-US" dirty="0" err="1" smtClean="0"/>
              <a:t>Mingoo</a:t>
            </a:r>
            <a:r>
              <a:rPr lang="en-US" dirty="0" smtClean="0"/>
              <a:t> </a:t>
            </a:r>
            <a:r>
              <a:rPr lang="en-US" dirty="0" err="1" smtClean="0"/>
              <a:t>Seok</a:t>
            </a:r>
            <a:r>
              <a:rPr lang="en-US" dirty="0" smtClean="0"/>
              <a:t>, </a:t>
            </a:r>
            <a:r>
              <a:rPr lang="en-US" dirty="0" err="1" smtClean="0"/>
              <a:t>Kensall</a:t>
            </a:r>
            <a:r>
              <a:rPr lang="en-US" dirty="0" smtClean="0"/>
              <a:t> Wise, David </a:t>
            </a:r>
            <a:r>
              <a:rPr lang="en-US" dirty="0" err="1" smtClean="0"/>
              <a:t>Blaauw</a:t>
            </a:r>
            <a:r>
              <a:rPr lang="en-US" dirty="0" smtClean="0"/>
              <a:t>, Dennis Sylvester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0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http://blaauw.eecs.umich.edu/getFile.php?id=434&amp;sid=vomuvflatyhha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IoP</a:t>
            </a:r>
            <a:r>
              <a:rPr lang="en-US" dirty="0" smtClean="0"/>
              <a:t> – 1.2 mm wide, 2 mm long, 0.7 mm high, 0.35 mm high battery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63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53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Modularity is one of the most important things in arch; when useful integrate. Currently mm-scale systems prematurely</a:t>
            </a:r>
            <a:r>
              <a:rPr lang="en-US" baseline="0" dirty="0" smtClean="0"/>
              <a:t> integrate due to artificial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8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7445-5286-410F-873E-B1476540D9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1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Orally</a:t>
            </a:r>
            <a:r>
              <a:rPr lang="en-US" baseline="0" dirty="0" smtClean="0"/>
              <a:t> mention other fresh-of-the-line issues, e.g. when the battery is connected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32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28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51190B-B955-49BD-93CC-388D5C3225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625" y="5508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4021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50978-0CFE-2547-ACA9-9A4E5E828DA8}" type="datetime1">
              <a:rPr lang="en-US" smtClean="0"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lockM-rb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237" y="161946"/>
            <a:ext cx="1371126" cy="9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76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1A194-F1FE-4640-8E8A-D6CF06A49041}" type="datetime1">
              <a:rPr lang="en-US" smtClean="0"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39706-9907-AA4D-BFA4-FE1D2B37F4F9}" type="datetime1">
              <a:rPr lang="en-US" smtClean="0"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4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BF59-6549-CE4F-AC3C-614A4BCA4D59}" type="datetime1">
              <a:rPr lang="en-US" smtClean="0"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46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A8DA3-8956-AC4F-9119-82E9177EA330}" type="datetime1">
              <a:rPr lang="en-US" smtClean="0"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15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8C41F-4BDC-9F43-B715-66A145D2EC53}" type="datetime1">
              <a:rPr lang="en-US" smtClean="0"/>
              <a:t>6/18/15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5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6101B-4C15-7B49-99DC-EAE9A775F9D5}" type="datetime1">
              <a:rPr lang="en-US" smtClean="0"/>
              <a:t>6/18/15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58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C1DA7-8BB3-604F-A266-0F53E689EDAB}" type="datetime1">
              <a:rPr lang="en-US" smtClean="0"/>
              <a:t>6/18/15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8BC50-A369-D444-AE4E-CE003964139F}" type="datetime1">
              <a:rPr lang="en-US" smtClean="0"/>
              <a:t>6/18/15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6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3FB33-4F8A-724B-A018-4809A411F329}" type="datetime1">
              <a:rPr lang="en-US" smtClean="0"/>
              <a:t>6/18/15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03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38E9-2613-244C-A969-9E9850944461}" type="datetime1">
              <a:rPr lang="en-US" smtClean="0"/>
              <a:t>6/18/15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7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B4C29-A522-FC42-9116-71C913F46F75}" type="datetime1">
              <a:rPr lang="en-US" smtClean="0"/>
              <a:t>6/18/15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21251-0339-4708-8E1E-EE6A5E4F5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82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small" baseline="0">
          <a:solidFill>
            <a:schemeClr val="tx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egoe UI Semilight" panose="020B0402040204020203" pitchFamily="34" charset="0"/>
        <a:buChar char="‒"/>
        <a:defRPr sz="24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</a:schemeClr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eg"/><Relationship Id="rId12" Type="http://schemas.openxmlformats.org/officeDocument/2006/relationships/image" Target="../media/image33.png"/><Relationship Id="rId13" Type="http://schemas.openxmlformats.org/officeDocument/2006/relationships/image" Target="../media/image34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microsoft.com/office/2007/relationships/hdphoto" Target="../media/hdphoto3.wdp"/><Relationship Id="rId7" Type="http://schemas.openxmlformats.org/officeDocument/2006/relationships/image" Target="../media/image23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2.png"/><Relationship Id="rId7" Type="http://schemas.microsoft.com/office/2007/relationships/hdphoto" Target="../media/hdphoto1.wdp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19.png"/><Relationship Id="rId8" Type="http://schemas.openxmlformats.org/officeDocument/2006/relationships/image" Target="../media/image26.png"/><Relationship Id="rId9" Type="http://schemas.openxmlformats.org/officeDocument/2006/relationships/image" Target="../media/image45.png"/><Relationship Id="rId10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2.png"/><Relationship Id="rId7" Type="http://schemas.microsoft.com/office/2007/relationships/hdphoto" Target="../media/hdphoto1.wdp"/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47.png"/><Relationship Id="rId5" Type="http://schemas.openxmlformats.org/officeDocument/2006/relationships/image" Target="../media/image54.png"/><Relationship Id="rId6" Type="http://schemas.microsoft.com/office/2007/relationships/hdphoto" Target="../media/hdphoto5.wdp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3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tiff"/></Relationships>
</file>

<file path=ppt/slides/_rels/slide34.xml.rels><?xml version="1.0" encoding="UTF-8" standalone="yes"?>
<Relationships xmlns="http://schemas.openxmlformats.org/package/2006/relationships"><Relationship Id="rId20" Type="http://schemas.openxmlformats.org/officeDocument/2006/relationships/image" Target="../media/image74.jpeg"/><Relationship Id="rId21" Type="http://schemas.openxmlformats.org/officeDocument/2006/relationships/image" Target="../media/image75.jpeg"/><Relationship Id="rId22" Type="http://schemas.openxmlformats.org/officeDocument/2006/relationships/image" Target="../media/image76.png"/><Relationship Id="rId23" Type="http://schemas.openxmlformats.org/officeDocument/2006/relationships/image" Target="../media/image77.jpeg"/><Relationship Id="rId24" Type="http://schemas.openxmlformats.org/officeDocument/2006/relationships/image" Target="../media/image78.jpeg"/><Relationship Id="rId25" Type="http://schemas.openxmlformats.org/officeDocument/2006/relationships/image" Target="../media/image79.jpeg"/><Relationship Id="rId26" Type="http://schemas.openxmlformats.org/officeDocument/2006/relationships/image" Target="../media/image80.jpeg"/><Relationship Id="rId27" Type="http://schemas.openxmlformats.org/officeDocument/2006/relationships/image" Target="../media/image81.png"/><Relationship Id="rId28" Type="http://schemas.openxmlformats.org/officeDocument/2006/relationships/image" Target="../media/image82.jpeg"/><Relationship Id="rId29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30" Type="http://schemas.openxmlformats.org/officeDocument/2006/relationships/image" Target="../media/image84.jpeg"/><Relationship Id="rId31" Type="http://schemas.openxmlformats.org/officeDocument/2006/relationships/image" Target="../media/image85.jpeg"/><Relationship Id="rId32" Type="http://schemas.openxmlformats.org/officeDocument/2006/relationships/image" Target="../media/image86.jpeg"/><Relationship Id="rId9" Type="http://schemas.openxmlformats.org/officeDocument/2006/relationships/image" Target="../media/image10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33" Type="http://schemas.openxmlformats.org/officeDocument/2006/relationships/image" Target="../media/image87.jpeg"/><Relationship Id="rId34" Type="http://schemas.openxmlformats.org/officeDocument/2006/relationships/image" Target="../media/image88.jpeg"/><Relationship Id="rId35" Type="http://schemas.openxmlformats.org/officeDocument/2006/relationships/image" Target="../media/image89.jpeg"/><Relationship Id="rId36" Type="http://schemas.openxmlformats.org/officeDocument/2006/relationships/image" Target="../media/image90.png"/><Relationship Id="rId10" Type="http://schemas.openxmlformats.org/officeDocument/2006/relationships/image" Target="../media/image11.jpeg"/><Relationship Id="rId11" Type="http://schemas.openxmlformats.org/officeDocument/2006/relationships/image" Target="../media/image12.jpeg"/><Relationship Id="rId12" Type="http://schemas.openxmlformats.org/officeDocument/2006/relationships/image" Target="../media/image13.jpeg"/><Relationship Id="rId13" Type="http://schemas.openxmlformats.org/officeDocument/2006/relationships/image" Target="../media/image67.png"/><Relationship Id="rId14" Type="http://schemas.openxmlformats.org/officeDocument/2006/relationships/image" Target="../media/image68.jpeg"/><Relationship Id="rId15" Type="http://schemas.openxmlformats.org/officeDocument/2006/relationships/image" Target="../media/image69.jpeg"/><Relationship Id="rId16" Type="http://schemas.openxmlformats.org/officeDocument/2006/relationships/image" Target="../media/image70.jpeg"/><Relationship Id="rId17" Type="http://schemas.openxmlformats.org/officeDocument/2006/relationships/image" Target="../media/image71.jpeg"/><Relationship Id="rId18" Type="http://schemas.openxmlformats.org/officeDocument/2006/relationships/image" Target="../media/image72.jpeg"/><Relationship Id="rId1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microsoft.com/office/2007/relationships/hdphoto" Target="../media/hdphoto3.wdp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microsoft.com/office/2007/relationships/hdphoto" Target="../media/hdphoto3.wdp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jpe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microsoft.com/office/2007/relationships/hdphoto" Target="../media/hdphoto3.wdp"/><Relationship Id="rId7" Type="http://schemas.openxmlformats.org/officeDocument/2006/relationships/image" Target="../media/image23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jpeg"/><Relationship Id="rId12" Type="http://schemas.openxmlformats.org/officeDocument/2006/relationships/image" Target="../media/image33.png"/><Relationship Id="rId13" Type="http://schemas.openxmlformats.org/officeDocument/2006/relationships/image" Target="../media/image34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microsoft.com/office/2007/relationships/hdphoto" Target="../media/hdphoto3.wdp"/><Relationship Id="rId7" Type="http://schemas.openxmlformats.org/officeDocument/2006/relationships/image" Target="../media/image23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624" y="550863"/>
            <a:ext cx="9309735" cy="23876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Lessons From Five Years of Making Michigan Micro Motes (M</a:t>
            </a:r>
            <a:r>
              <a:rPr lang="en-US" sz="4400" baseline="30000" dirty="0" smtClean="0"/>
              <a:t>3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199" y="4402138"/>
            <a:ext cx="6422859" cy="1655762"/>
          </a:xfrm>
        </p:spPr>
        <p:txBody>
          <a:bodyPr>
            <a:normAutofit fontScale="92500"/>
          </a:bodyPr>
          <a:lstStyle/>
          <a:p>
            <a:r>
              <a:rPr lang="en-US" sz="1800" b="1" dirty="0" smtClean="0">
                <a:solidFill>
                  <a:schemeClr val="accent1"/>
                </a:solidFill>
              </a:rPr>
              <a:t>Pat Pannuto</a:t>
            </a:r>
            <a:r>
              <a:rPr lang="en-US" sz="1800" dirty="0" smtClean="0"/>
              <a:t>, </a:t>
            </a:r>
            <a:r>
              <a:rPr lang="en-US" sz="1800" dirty="0" err="1" smtClean="0"/>
              <a:t>Yoonmyung</a:t>
            </a:r>
            <a:r>
              <a:rPr lang="en-US" sz="1800" dirty="0" smtClean="0"/>
              <a:t> Lee, </a:t>
            </a:r>
            <a:r>
              <a:rPr lang="en-US" sz="1800" dirty="0" err="1" smtClean="0"/>
              <a:t>ZhiYoong</a:t>
            </a:r>
            <a:r>
              <a:rPr lang="en-US" sz="1800" dirty="0" smtClean="0"/>
              <a:t> Foo, </a:t>
            </a:r>
            <a:r>
              <a:rPr lang="en-US" sz="1800" dirty="0" err="1" smtClean="0"/>
              <a:t>Gyouho</a:t>
            </a:r>
            <a:r>
              <a:rPr lang="en-US" sz="1800" dirty="0" smtClean="0"/>
              <a:t> Kim, David </a:t>
            </a:r>
            <a:r>
              <a:rPr lang="en-US" sz="1800" dirty="0" err="1" smtClean="0"/>
              <a:t>Blaauw</a:t>
            </a:r>
            <a:r>
              <a:rPr lang="en-US" sz="1800" dirty="0" smtClean="0"/>
              <a:t>, and Prabal Dutta</a:t>
            </a:r>
          </a:p>
          <a:p>
            <a:r>
              <a:rPr lang="en-US" sz="1800" b="1" dirty="0" smtClean="0"/>
              <a:t>University of Michigan</a:t>
            </a:r>
          </a:p>
          <a:p>
            <a:r>
              <a:rPr lang="en-US" sz="1800" dirty="0" smtClean="0">
                <a:solidFill>
                  <a:schemeClr val="accent2"/>
                </a:solidFill>
              </a:rPr>
              <a:t>6</a:t>
            </a:r>
            <a:r>
              <a:rPr lang="en-US" sz="1800" baseline="30000" dirty="0" smtClean="0">
                <a:solidFill>
                  <a:schemeClr val="accent2"/>
                </a:solidFill>
              </a:rPr>
              <a:t>th</a:t>
            </a:r>
            <a:r>
              <a:rPr lang="en-US" sz="1800" dirty="0" smtClean="0">
                <a:solidFill>
                  <a:schemeClr val="accent2"/>
                </a:solidFill>
              </a:rPr>
              <a:t> Workshop on Architectural Research Prototyping (WARP ‘15)</a:t>
            </a:r>
          </a:p>
          <a:p>
            <a:r>
              <a:rPr lang="en-US" sz="1800" dirty="0" smtClean="0">
                <a:solidFill>
                  <a:schemeClr val="accent2"/>
                </a:solidFill>
              </a:rPr>
              <a:t>June 14, Portland, Oregon, USA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47" t="14750" r="26907" b="40156"/>
          <a:stretch/>
        </p:blipFill>
        <p:spPr>
          <a:xfrm>
            <a:off x="8477250" y="4519083"/>
            <a:ext cx="3714750" cy="23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3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8" y="3160416"/>
            <a:ext cx="434012" cy="40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picture:</a:t>
            </a:r>
            <a:br>
              <a:rPr lang="en-US" dirty="0" smtClean="0"/>
            </a:br>
            <a:r>
              <a:rPr lang="en-US" sz="3600" dirty="0" smtClean="0">
                <a:solidFill>
                  <a:schemeClr val="accent4"/>
                </a:solidFill>
              </a:rPr>
              <a:t>“How to build a wireless temperature sensor?”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3045"/>
            <a:ext cx="5045735" cy="36639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Step 1: Buy a low-power temperature sensor</a:t>
            </a:r>
          </a:p>
          <a:p>
            <a:r>
              <a:rPr lang="en-US" sz="1800" dirty="0" smtClean="0"/>
              <a:t>Step 2: Buy a low-power microcontroller</a:t>
            </a:r>
          </a:p>
          <a:p>
            <a:r>
              <a:rPr lang="en-US" sz="1800" dirty="0" smtClean="0"/>
              <a:t>Step 3: Add low-power communications</a:t>
            </a:r>
          </a:p>
          <a:p>
            <a:r>
              <a:rPr lang="en-US" sz="1800" dirty="0" smtClean="0"/>
              <a:t>Step 4: Add a power supply</a:t>
            </a:r>
          </a:p>
          <a:p>
            <a:r>
              <a:rPr lang="en-US" sz="1800" dirty="0" smtClean="0"/>
              <a:t>Step 5: Integrate the </a:t>
            </a:r>
            <a:r>
              <a:rPr lang="en-US" sz="1800" b="1" dirty="0" smtClean="0">
                <a:solidFill>
                  <a:schemeClr val="accent3"/>
                </a:solidFill>
              </a:rPr>
              <a:t>chips</a:t>
            </a:r>
            <a:endParaRPr lang="en-US" sz="1800" b="1" dirty="0">
              <a:solidFill>
                <a:schemeClr val="accent3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43868" y="2513045"/>
            <a:ext cx="5514019" cy="3663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Step 1: Design a mm-scale temperature sensor</a:t>
            </a:r>
          </a:p>
          <a:p>
            <a:r>
              <a:rPr lang="en-US" sz="1800" dirty="0" smtClean="0"/>
              <a:t>Step 2: Design a mm-scale CPU</a:t>
            </a:r>
          </a:p>
          <a:p>
            <a:r>
              <a:rPr lang="en-US" sz="1800" dirty="0" smtClean="0"/>
              <a:t>Step 3: Design a mm-scale radio</a:t>
            </a:r>
          </a:p>
          <a:p>
            <a:r>
              <a:rPr lang="en-US" sz="1800" dirty="0" smtClean="0"/>
              <a:t>Step 4: Add power supply and storage</a:t>
            </a:r>
          </a:p>
          <a:p>
            <a:r>
              <a:rPr lang="en-US" sz="1800" dirty="0" smtClean="0"/>
              <a:t>Step 5: Integrate the </a:t>
            </a:r>
            <a:r>
              <a:rPr lang="en-US" sz="1800" b="1" dirty="0" smtClean="0">
                <a:solidFill>
                  <a:schemeClr val="accent3"/>
                </a:solidFill>
              </a:rPr>
              <a:t>modules</a:t>
            </a:r>
            <a:endParaRPr lang="en-US" sz="1800" b="1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99076">
            <a:off x="303494" y="2445666"/>
            <a:ext cx="445464" cy="453857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21" y="2539555"/>
            <a:ext cx="556348" cy="25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758" y1="24479" x2="10758" y2="24479"/>
                        <a14:foregroundMark x1="19804" y1="24740" x2="19804" y2="24740"/>
                        <a14:foregroundMark x1="24694" y1="23958" x2="24694" y2="23958"/>
                        <a14:foregroundMark x1="31785" y1="23698" x2="31785" y2="23698"/>
                        <a14:foregroundMark x1="37408" y1="22917" x2="37408" y2="22917"/>
                        <a14:foregroundMark x1="42054" y1="21875" x2="42054" y2="21875"/>
                        <a14:foregroundMark x1="59169" y1="30729" x2="59169" y2="30729"/>
                        <a14:foregroundMark x1="67237" y1="29948" x2="67237" y2="29948"/>
                        <a14:foregroundMark x1="25428" y1="81510" x2="25428" y2="81510"/>
                        <a14:foregroundMark x1="31051" y1="85156" x2="31051" y2="85156"/>
                        <a14:foregroundMark x1="33985" y1="81510" x2="33985" y2="81510"/>
                        <a14:foregroundMark x1="50367" y1="78125" x2="50367" y2="78125"/>
                        <a14:foregroundMark x1="58191" y1="76042" x2="58191" y2="76042"/>
                        <a14:foregroundMark x1="57946" y1="82552" x2="57946" y2="82552"/>
                        <a14:foregroundMark x1="43276" y1="83073" x2="43276" y2="83073"/>
                        <a14:foregroundMark x1="68949" y1="78906" x2="68949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33910">
            <a:off x="336893" y="2883659"/>
            <a:ext cx="378664" cy="355518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1359" y="2934267"/>
            <a:ext cx="562510" cy="25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27" y="3289287"/>
            <a:ext cx="571142" cy="32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365478" y="3575946"/>
            <a:ext cx="321494" cy="478604"/>
          </a:xfrm>
          <a:prstGeom prst="rect">
            <a:avLst/>
          </a:prstGeom>
        </p:spPr>
      </p:pic>
      <p:pic>
        <p:nvPicPr>
          <p:cNvPr id="20" name="Picture 19" descr="IMG_3311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2" t="29843" r="40454" b="17960"/>
          <a:stretch/>
        </p:blipFill>
        <p:spPr>
          <a:xfrm rot="16200000">
            <a:off x="5951622" y="3586009"/>
            <a:ext cx="209137" cy="404215"/>
          </a:xfrm>
          <a:prstGeom prst="rect">
            <a:avLst/>
          </a:prstGeom>
          <a:ln w="76200" cmpd="sng">
            <a:noFill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216" y="3740995"/>
            <a:ext cx="537399" cy="231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 descr="http://zao.jp/radio/pcb_1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725" y="4509796"/>
            <a:ext cx="2040812" cy="204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95118" y="4509796"/>
            <a:ext cx="2146041" cy="207402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43869" y="1917200"/>
            <a:ext cx="51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mm-scale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 – Monolithic System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200" y="1917200"/>
            <a:ext cx="463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cm-scale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 – Modular System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picture:</a:t>
            </a:r>
            <a:br>
              <a:rPr lang="en-US" dirty="0" smtClean="0"/>
            </a:br>
            <a:r>
              <a:rPr lang="en-US" sz="3600" dirty="0" smtClean="0">
                <a:solidFill>
                  <a:schemeClr val="accent4"/>
                </a:solidFill>
              </a:rPr>
              <a:t>“How to build a wireless temperature sensor?”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3045"/>
            <a:ext cx="4809931" cy="36639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Integrate components using well-defined, standard interfaces</a:t>
            </a:r>
          </a:p>
          <a:p>
            <a:pPr lvl="1"/>
            <a:r>
              <a:rPr lang="en-US" sz="1800" b="1" dirty="0" smtClean="0">
                <a:solidFill>
                  <a:schemeClr val="accent3"/>
                </a:solidFill>
              </a:rPr>
              <a:t>SPI</a:t>
            </a:r>
          </a:p>
          <a:p>
            <a:pPr lvl="1"/>
            <a:r>
              <a:rPr lang="en-US" sz="1800" b="1" dirty="0" smtClean="0">
                <a:solidFill>
                  <a:schemeClr val="accent3"/>
                </a:solidFill>
              </a:rPr>
              <a:t>UART</a:t>
            </a:r>
          </a:p>
          <a:p>
            <a:pPr lvl="1"/>
            <a:r>
              <a:rPr lang="en-US" sz="1800" b="1" dirty="0" smtClean="0">
                <a:solidFill>
                  <a:schemeClr val="accent3"/>
                </a:solidFill>
              </a:rPr>
              <a:t>I</a:t>
            </a:r>
            <a:r>
              <a:rPr lang="en-US" sz="1800" b="1" baseline="30000" dirty="0" smtClean="0">
                <a:solidFill>
                  <a:schemeClr val="accent3"/>
                </a:solidFill>
              </a:rPr>
              <a:t>2</a:t>
            </a:r>
            <a:r>
              <a:rPr lang="en-US" sz="1800" b="1" dirty="0" smtClean="0">
                <a:solidFill>
                  <a:schemeClr val="accent3"/>
                </a:solidFill>
              </a:rPr>
              <a:t>C</a:t>
            </a:r>
            <a:endParaRPr lang="en-US" sz="1800" b="1" dirty="0">
              <a:solidFill>
                <a:schemeClr val="accent3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43869" y="2513045"/>
            <a:ext cx="4920343" cy="3663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Integrate components using Verilog</a:t>
            </a:r>
          </a:p>
          <a:p>
            <a:pPr lvl="1"/>
            <a:r>
              <a:rPr lang="en-US" sz="1400" b="1" dirty="0" err="1" smtClean="0">
                <a:solidFill>
                  <a:schemeClr val="accent3"/>
                </a:solidFill>
              </a:rPr>
              <a:t>temp_sense</a:t>
            </a:r>
            <a:r>
              <a:rPr lang="en-US" sz="1400" b="1" dirty="0" smtClean="0">
                <a:solidFill>
                  <a:schemeClr val="accent3"/>
                </a:solidFill>
              </a:rPr>
              <a:t> t1 (</a:t>
            </a:r>
          </a:p>
          <a:p>
            <a:pPr marL="914400" lvl="2" indent="0">
              <a:buNone/>
            </a:pPr>
            <a:r>
              <a:rPr lang="en-US" sz="1400" b="1" dirty="0" smtClean="0">
                <a:solidFill>
                  <a:schemeClr val="accent3"/>
                </a:solidFill>
              </a:rPr>
              <a:t>…</a:t>
            </a:r>
          </a:p>
          <a:p>
            <a:pPr marL="914400" lvl="2" indent="0">
              <a:buNone/>
            </a:pPr>
            <a:r>
              <a:rPr lang="en-US" sz="1400" b="1" dirty="0" smtClean="0">
                <a:solidFill>
                  <a:schemeClr val="accent3"/>
                </a:solidFill>
              </a:rPr>
              <a:t>.</a:t>
            </a:r>
            <a:r>
              <a:rPr lang="en-US" sz="1400" b="1" dirty="0" err="1" smtClean="0">
                <a:solidFill>
                  <a:schemeClr val="accent3"/>
                </a:solidFill>
              </a:rPr>
              <a:t>sample_valid_out</a:t>
            </a:r>
            <a:r>
              <a:rPr lang="en-US" sz="1400" b="1" dirty="0" smtClean="0">
                <a:solidFill>
                  <a:schemeClr val="accent3"/>
                </a:solidFill>
              </a:rPr>
              <a:t> (to_proc_t1_sample_valid),</a:t>
            </a:r>
            <a:endParaRPr lang="en-US" sz="1400" b="1" dirty="0">
              <a:solidFill>
                <a:schemeClr val="accent3"/>
              </a:solidFill>
            </a:endParaRPr>
          </a:p>
          <a:p>
            <a:pPr marL="914400" lvl="2" indent="0">
              <a:buNone/>
            </a:pPr>
            <a:r>
              <a:rPr lang="en-US" sz="1400" b="1" dirty="0" smtClean="0">
                <a:solidFill>
                  <a:schemeClr val="accent3"/>
                </a:solidFill>
              </a:rPr>
              <a:t>.</a:t>
            </a:r>
            <a:r>
              <a:rPr lang="en-US" sz="1400" b="1" dirty="0" err="1" smtClean="0">
                <a:solidFill>
                  <a:schemeClr val="accent3"/>
                </a:solidFill>
              </a:rPr>
              <a:t>sample_out</a:t>
            </a:r>
            <a:r>
              <a:rPr lang="en-US" sz="1400" b="1" dirty="0" smtClean="0">
                <a:solidFill>
                  <a:schemeClr val="accent3"/>
                </a:solidFill>
              </a:rPr>
              <a:t> (to_proc_t1_sample),</a:t>
            </a:r>
            <a:endParaRPr lang="en-US" sz="1400" b="1" dirty="0">
              <a:solidFill>
                <a:schemeClr val="accent3"/>
              </a:solidFill>
            </a:endParaRPr>
          </a:p>
          <a:p>
            <a:pPr marL="914400" lvl="2" indent="0">
              <a:buNone/>
            </a:pPr>
            <a:r>
              <a:rPr lang="en-US" sz="1400" b="1" dirty="0">
                <a:solidFill>
                  <a:schemeClr val="accent3"/>
                </a:solidFill>
              </a:rPr>
              <a:t>);</a:t>
            </a:r>
          </a:p>
          <a:p>
            <a:pPr lvl="1"/>
            <a:r>
              <a:rPr lang="en-US" sz="1400" b="1" dirty="0" smtClean="0">
                <a:solidFill>
                  <a:schemeClr val="accent3"/>
                </a:solidFill>
              </a:rPr>
              <a:t>processor p1 (</a:t>
            </a:r>
          </a:p>
          <a:p>
            <a:pPr marL="914400" lvl="2" indent="0">
              <a:buNone/>
            </a:pPr>
            <a:r>
              <a:rPr lang="en-US" sz="1400" b="1" dirty="0" smtClean="0">
                <a:solidFill>
                  <a:schemeClr val="accent3"/>
                </a:solidFill>
              </a:rPr>
              <a:t>…</a:t>
            </a:r>
          </a:p>
          <a:p>
            <a:pPr marL="914400" lvl="2" indent="0">
              <a:buNone/>
            </a:pPr>
            <a:r>
              <a:rPr lang="en-US" sz="1400" b="1" dirty="0" smtClean="0">
                <a:solidFill>
                  <a:schemeClr val="accent3"/>
                </a:solidFill>
              </a:rPr>
              <a:t>.</a:t>
            </a:r>
            <a:r>
              <a:rPr lang="en-US" sz="1400" b="1" dirty="0" err="1" smtClean="0">
                <a:solidFill>
                  <a:schemeClr val="accent3"/>
                </a:solidFill>
              </a:rPr>
              <a:t>temp_valid_in</a:t>
            </a:r>
            <a:r>
              <a:rPr lang="en-US" sz="1400" b="1" dirty="0" smtClean="0">
                <a:solidFill>
                  <a:schemeClr val="accent3"/>
                </a:solidFill>
              </a:rPr>
              <a:t> (to_proc_t1_sample_valid),</a:t>
            </a:r>
          </a:p>
          <a:p>
            <a:pPr marL="914400" lvl="2" indent="0">
              <a:buNone/>
            </a:pPr>
            <a:r>
              <a:rPr lang="en-US" sz="1400" b="1" dirty="0" smtClean="0">
                <a:solidFill>
                  <a:schemeClr val="accent3"/>
                </a:solidFill>
              </a:rPr>
              <a:t>.</a:t>
            </a:r>
            <a:r>
              <a:rPr lang="en-US" sz="1400" b="1" dirty="0" err="1" smtClean="0">
                <a:solidFill>
                  <a:schemeClr val="accent3"/>
                </a:solidFill>
              </a:rPr>
              <a:t>temp_in</a:t>
            </a:r>
            <a:r>
              <a:rPr lang="en-US" sz="1400" b="1" dirty="0" smtClean="0">
                <a:solidFill>
                  <a:schemeClr val="accent3"/>
                </a:solidFill>
              </a:rPr>
              <a:t> (to_proc_t1_sample),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r>
              <a:rPr lang="en-US" sz="2400" b="1" i="1" dirty="0" smtClean="0"/>
              <a:t>What’s different?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543869" y="1917200"/>
            <a:ext cx="51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mm-scale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 – Monolithic System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8200" y="1917200"/>
            <a:ext cx="463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cm-scale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 – Modular System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7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picture:</a:t>
            </a:r>
            <a:br>
              <a:rPr lang="en-US" dirty="0" smtClean="0"/>
            </a:br>
            <a:r>
              <a:rPr lang="en-US" sz="3600" dirty="0" smtClean="0">
                <a:solidFill>
                  <a:schemeClr val="accent4"/>
                </a:solidFill>
              </a:rPr>
              <a:t>“How to build a wireless temperature sensor?”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3045"/>
            <a:ext cx="4809931" cy="36639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Integrate components using well-defined, standard interfaces</a:t>
            </a:r>
          </a:p>
          <a:p>
            <a:pPr lvl="1"/>
            <a:r>
              <a:rPr lang="en-US" sz="1800" b="1" strike="sngStrike" dirty="0" smtClean="0">
                <a:solidFill>
                  <a:schemeClr val="accent3"/>
                </a:solidFill>
              </a:rPr>
              <a:t>SPI</a:t>
            </a:r>
          </a:p>
          <a:p>
            <a:pPr lvl="1"/>
            <a:r>
              <a:rPr lang="en-US" sz="1800" b="1" strike="sngStrike" dirty="0" smtClean="0">
                <a:solidFill>
                  <a:schemeClr val="accent3"/>
                </a:solidFill>
              </a:rPr>
              <a:t>UART</a:t>
            </a:r>
          </a:p>
          <a:p>
            <a:pPr lvl="1"/>
            <a:r>
              <a:rPr lang="en-US" sz="1800" b="1" dirty="0" smtClean="0">
                <a:solidFill>
                  <a:schemeClr val="accent3"/>
                </a:solidFill>
              </a:rPr>
              <a:t>I</a:t>
            </a:r>
            <a:r>
              <a:rPr lang="en-US" sz="1800" b="1" baseline="30000" dirty="0" smtClean="0">
                <a:solidFill>
                  <a:schemeClr val="accent3"/>
                </a:solidFill>
              </a:rPr>
              <a:t>2</a:t>
            </a:r>
            <a:r>
              <a:rPr lang="en-US" sz="1800" b="1" dirty="0" smtClean="0">
                <a:solidFill>
                  <a:schemeClr val="accent3"/>
                </a:solidFill>
              </a:rPr>
              <a:t>C</a:t>
            </a:r>
            <a:endParaRPr lang="en-US" sz="1800" b="1" dirty="0">
              <a:solidFill>
                <a:schemeClr val="accent3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43869" y="2513045"/>
            <a:ext cx="4920343" cy="3663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 smtClean="0"/>
              <a:t>Previously unseen constraints on </a:t>
            </a:r>
            <a:r>
              <a:rPr lang="en-US" sz="2400" b="1" dirty="0" smtClean="0">
                <a:solidFill>
                  <a:schemeClr val="accent6"/>
                </a:solidFill>
              </a:rPr>
              <a:t>volume</a:t>
            </a:r>
            <a:r>
              <a:rPr lang="en-US" sz="2400" b="1" dirty="0" smtClean="0"/>
              <a:t> and </a:t>
            </a:r>
            <a:r>
              <a:rPr lang="en-US" sz="2400" b="1" dirty="0" smtClean="0">
                <a:solidFill>
                  <a:schemeClr val="accent6"/>
                </a:solidFill>
              </a:rPr>
              <a:t>energy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815" y="2593583"/>
            <a:ext cx="283845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82" y="3123556"/>
            <a:ext cx="278442" cy="278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682" y="3415894"/>
            <a:ext cx="278442" cy="2784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43869" y="1917200"/>
            <a:ext cx="51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mm-scale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 – Monolithic System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1917200"/>
            <a:ext cx="463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cm-scale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 – Modular System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28596" y="5729259"/>
            <a:ext cx="2126499" cy="578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2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picture:</a:t>
            </a:r>
            <a:br>
              <a:rPr lang="en-US" dirty="0" smtClean="0"/>
            </a:br>
            <a:r>
              <a:rPr lang="en-US" sz="3600" dirty="0" smtClean="0">
                <a:solidFill>
                  <a:schemeClr val="accent4"/>
                </a:solidFill>
              </a:rPr>
              <a:t>“How to build a wireless temperature sensor?”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3045"/>
            <a:ext cx="4809931" cy="36639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Integrate components using well-defined, standard interfaces</a:t>
            </a:r>
          </a:p>
          <a:p>
            <a:pPr lvl="1"/>
            <a:r>
              <a:rPr lang="en-US" sz="1800" b="1" strike="sngStrike" dirty="0" smtClean="0">
                <a:solidFill>
                  <a:schemeClr val="accent3"/>
                </a:solidFill>
              </a:rPr>
              <a:t>SPI</a:t>
            </a:r>
          </a:p>
          <a:p>
            <a:pPr lvl="1"/>
            <a:r>
              <a:rPr lang="en-US" sz="1800" b="1" strike="sngStrike" dirty="0" smtClean="0">
                <a:solidFill>
                  <a:schemeClr val="accent3"/>
                </a:solidFill>
              </a:rPr>
              <a:t>UART</a:t>
            </a:r>
          </a:p>
          <a:p>
            <a:pPr lvl="1"/>
            <a:r>
              <a:rPr lang="en-US" sz="1800" b="1" strike="sngStrike" dirty="0" smtClean="0">
                <a:solidFill>
                  <a:schemeClr val="accent3"/>
                </a:solidFill>
              </a:rPr>
              <a:t>I</a:t>
            </a:r>
            <a:r>
              <a:rPr lang="en-US" sz="1800" b="1" strike="sngStrike" baseline="30000" dirty="0" smtClean="0">
                <a:solidFill>
                  <a:schemeClr val="accent3"/>
                </a:solidFill>
              </a:rPr>
              <a:t>2</a:t>
            </a:r>
            <a:r>
              <a:rPr lang="en-US" sz="1800" b="1" strike="sngStrike" dirty="0" smtClean="0">
                <a:solidFill>
                  <a:schemeClr val="accent3"/>
                </a:solidFill>
              </a:rPr>
              <a:t>C</a:t>
            </a:r>
            <a:endParaRPr lang="en-US" sz="1800" b="1" strike="sngStrike" dirty="0">
              <a:solidFill>
                <a:schemeClr val="accent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2" y="3123556"/>
            <a:ext cx="278442" cy="278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2" y="3415894"/>
            <a:ext cx="278442" cy="2784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2" y="3738390"/>
            <a:ext cx="278442" cy="2784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43869" y="1917200"/>
            <a:ext cx="5160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mm-scale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 – Monolithic System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1917200"/>
            <a:ext cx="463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cm-scale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 – Modular System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543869" y="2513045"/>
            <a:ext cx="4920343" cy="3663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  <a:p>
            <a:pPr marL="0" indent="0" algn="ctr">
              <a:buNone/>
            </a:pPr>
            <a:r>
              <a:rPr lang="en-US" sz="2400" b="1" dirty="0" smtClean="0"/>
              <a:t>Previously unseen constraints on </a:t>
            </a:r>
            <a:r>
              <a:rPr lang="en-US" sz="2400" b="1" dirty="0" smtClean="0">
                <a:solidFill>
                  <a:schemeClr val="accent6"/>
                </a:solidFill>
              </a:rPr>
              <a:t>volume</a:t>
            </a:r>
            <a:r>
              <a:rPr lang="en-US" sz="2400" b="1" dirty="0" smtClean="0"/>
              <a:t> and </a:t>
            </a:r>
            <a:r>
              <a:rPr lang="en-US" sz="2400" b="1" dirty="0" smtClean="0">
                <a:solidFill>
                  <a:schemeClr val="accent6"/>
                </a:solidFill>
              </a:rPr>
              <a:t>energy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15" y="2593583"/>
            <a:ext cx="2838450" cy="2743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3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picture:</a:t>
            </a:r>
            <a:br>
              <a:rPr lang="en-US" dirty="0" smtClean="0"/>
            </a:br>
            <a:r>
              <a:rPr lang="en-US" sz="3600" dirty="0" smtClean="0">
                <a:solidFill>
                  <a:schemeClr val="accent4"/>
                </a:solidFill>
              </a:rPr>
              <a:t>“How to build a wireless temperature sensor?”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3045"/>
            <a:ext cx="4809931" cy="36639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Integrate components using well-defined, standard interfaces</a:t>
            </a:r>
          </a:p>
          <a:p>
            <a:pPr lvl="1"/>
            <a:r>
              <a:rPr lang="en-US" sz="1800" b="1" strike="sngStrike" dirty="0" smtClean="0">
                <a:solidFill>
                  <a:schemeClr val="accent3"/>
                </a:solidFill>
              </a:rPr>
              <a:t>SPI</a:t>
            </a:r>
          </a:p>
          <a:p>
            <a:pPr lvl="1"/>
            <a:r>
              <a:rPr lang="en-US" sz="1800" b="1" strike="sngStrike" dirty="0" smtClean="0">
                <a:solidFill>
                  <a:schemeClr val="accent3"/>
                </a:solidFill>
              </a:rPr>
              <a:t>UART</a:t>
            </a:r>
          </a:p>
          <a:p>
            <a:pPr lvl="1"/>
            <a:r>
              <a:rPr lang="en-US" sz="1800" b="1" strike="sngStrike" dirty="0" smtClean="0">
                <a:solidFill>
                  <a:schemeClr val="accent3"/>
                </a:solidFill>
              </a:rPr>
              <a:t>I</a:t>
            </a:r>
            <a:r>
              <a:rPr lang="en-US" sz="1800" b="1" strike="sngStrike" baseline="30000" dirty="0" smtClean="0">
                <a:solidFill>
                  <a:schemeClr val="accent3"/>
                </a:solidFill>
              </a:rPr>
              <a:t>2</a:t>
            </a:r>
            <a:r>
              <a:rPr lang="en-US" sz="1800" b="1" strike="sngStrike" dirty="0" smtClean="0">
                <a:solidFill>
                  <a:schemeClr val="accent3"/>
                </a:solidFill>
              </a:rPr>
              <a:t>C</a:t>
            </a:r>
            <a:endParaRPr lang="en-US" sz="1800" b="1" strike="sngStrike" dirty="0">
              <a:solidFill>
                <a:schemeClr val="accent3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2" y="3123556"/>
            <a:ext cx="278442" cy="278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2" y="3415894"/>
            <a:ext cx="278442" cy="2784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82" y="3738390"/>
            <a:ext cx="278442" cy="2784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43869" y="1917200"/>
            <a:ext cx="5161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mm-scale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 – “Modular” Systems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1917200"/>
            <a:ext cx="463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cm-scale</a:t>
            </a:r>
            <a:r>
              <a:rPr lang="en-US" sz="2800" dirty="0" smtClean="0">
                <a:solidFill>
                  <a:schemeClr val="accent1"/>
                </a:solidFill>
                <a:latin typeface="+mj-lt"/>
              </a:rPr>
              <a:t> – Modular System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543869" y="2513045"/>
            <a:ext cx="4920343" cy="36639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Ad-hoc composition results in poor use of volumetric space</a:t>
            </a:r>
            <a:endParaRPr lang="en-US" sz="2400" dirty="0" smtClean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131" y="2666932"/>
            <a:ext cx="3286135" cy="2541345"/>
          </a:xfrm>
          <a:prstGeom prst="roundRect">
            <a:avLst>
              <a:gd name="adj" fmla="val 6713"/>
            </a:avLst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8174" y="2660974"/>
            <a:ext cx="2779776" cy="2547303"/>
          </a:xfrm>
          <a:prstGeom prst="roundRect">
            <a:avLst>
              <a:gd name="adj" fmla="val 2500"/>
            </a:avLst>
          </a:prstGeom>
        </p:spPr>
      </p:pic>
    </p:spTree>
    <p:extLst>
      <p:ext uri="{BB962C8B-B14F-4D97-AF65-F5344CB8AC3E}">
        <p14:creationId xmlns:p14="http://schemas.microsoft.com/office/powerpoint/2010/main" val="1812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66" y="3447327"/>
            <a:ext cx="1530444" cy="1530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9" t="18622" r="22539" b="29913"/>
          <a:stretch/>
        </p:blipFill>
        <p:spPr>
          <a:xfrm>
            <a:off x="9238597" y="1727294"/>
            <a:ext cx="1965719" cy="950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MBus</a:t>
            </a:r>
            <a:r>
              <a:rPr lang="en-US" dirty="0" smtClean="0"/>
              <a:t>, the missing interconnect that enables the mm-scale computing class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8200" y="1690688"/>
            <a:ext cx="10515600" cy="481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22.6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pJ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 / bit / chip, &lt; 10 </a:t>
            </a:r>
            <a:r>
              <a:rPr lang="en-US" dirty="0" err="1" smtClean="0">
                <a:solidFill>
                  <a:schemeClr val="tx1">
                    <a:lumMod val="75000"/>
                  </a:schemeClr>
                </a:solidFill>
              </a:rPr>
              <a:t>pW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 standby / chip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Single-ended (push-pull) logic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Low, fixed wire count (4)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Multi-master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accent4"/>
                </a:solidFill>
              </a:rPr>
              <a:t>Power-aware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Implemented in over a dozen (and growing) mm-scale </a:t>
            </a:r>
            <a:r>
              <a:rPr lang="en-US" b="1" dirty="0" smtClean="0">
                <a:solidFill>
                  <a:schemeClr val="accent4"/>
                </a:solidFill>
              </a:rPr>
              <a:t>chips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CPU, Radio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Flash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Temperature, Pressure, Imager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To make half a dozen (and growing) mm-scale </a:t>
            </a:r>
            <a:r>
              <a:rPr lang="en-US" b="1" dirty="0" smtClean="0">
                <a:solidFill>
                  <a:schemeClr val="accent4"/>
                </a:solidFill>
              </a:rPr>
              <a:t>systems</a:t>
            </a:r>
            <a:endParaRPr lang="en-US" b="1" dirty="0">
              <a:solidFill>
                <a:schemeClr val="accent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67" y="3227344"/>
            <a:ext cx="1395981" cy="1044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47" t="14750" r="26907" b="40156"/>
          <a:stretch/>
        </p:blipFill>
        <p:spPr>
          <a:xfrm>
            <a:off x="8515192" y="4542971"/>
            <a:ext cx="3676807" cy="23150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0404735" y="2162897"/>
            <a:ext cx="1717920" cy="15620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MBus enabled modular components, key to the rapid development cycle we now enjoy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1591626" y="1952665"/>
            <a:ext cx="8882322" cy="4748510"/>
            <a:chOff x="1591626" y="1952665"/>
            <a:chExt cx="8882322" cy="4748510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067" y="3152743"/>
              <a:ext cx="1453914" cy="627273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204490" y="3199688"/>
              <a:ext cx="889987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2 </a:t>
              </a: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959" y="3044566"/>
              <a:ext cx="1739591" cy="780029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8959912" y="3167889"/>
              <a:ext cx="889987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5 </a:t>
              </a: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uAh</a:t>
              </a: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/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Battery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52" b="1098"/>
            <a:stretch/>
          </p:blipFill>
          <p:spPr bwMode="auto">
            <a:xfrm rot="16200000">
              <a:off x="6441827" y="1494573"/>
              <a:ext cx="741921" cy="1663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376882" y="2143372"/>
              <a:ext cx="780795" cy="3094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err="1" smtClean="0">
                  <a:solidFill>
                    <a:prstClr val="white"/>
                  </a:solidFill>
                  <a:latin typeface="Calibri"/>
                  <a:ea typeface="맑은 고딕"/>
                </a:rPr>
                <a:t>Decap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92539" y="1952665"/>
              <a:ext cx="1641118" cy="74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465297" y="2096836"/>
              <a:ext cx="996862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Control/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PMU</a:t>
              </a:r>
            </a:p>
          </p:txBody>
        </p:sp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756" y="2079181"/>
              <a:ext cx="1677015" cy="767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246476" y="2192847"/>
              <a:ext cx="832079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Temp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Sensor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3280" y="2161830"/>
              <a:ext cx="1334279" cy="764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2959248" y="2282548"/>
              <a:ext cx="741684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Radio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+ CDC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048811" y="4123085"/>
              <a:ext cx="1425137" cy="1005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9088132" y="4257454"/>
              <a:ext cx="1221496" cy="719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Motion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Detection/</a:t>
              </a:r>
              <a:b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</a:b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Imager</a:t>
              </a:r>
              <a:endParaRPr lang="ko-KR" altLang="en-US" sz="1800" b="1" dirty="0">
                <a:solidFill>
                  <a:prstClr val="white"/>
                </a:solidFill>
                <a:latin typeface="Calibri"/>
                <a:ea typeface="맑은 고딕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345967" y="2694585"/>
              <a:ext cx="4800244" cy="2637645"/>
              <a:chOff x="1905356" y="1969966"/>
              <a:chExt cx="4800244" cy="2637645"/>
            </a:xfrm>
          </p:grpSpPr>
          <p:cxnSp>
            <p:nvCxnSpPr>
              <p:cNvPr id="19" name="Straight Arrow Connector 18"/>
              <p:cNvCxnSpPr>
                <a:stCxn id="8" idx="1"/>
              </p:cNvCxnSpPr>
              <p:nvPr/>
            </p:nvCxnSpPr>
            <p:spPr>
              <a:xfrm flipH="1">
                <a:off x="4753973" y="1972481"/>
                <a:ext cx="618204" cy="263513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0" name="Straight Arrow Connector 19"/>
              <p:cNvCxnSpPr>
                <a:stCxn id="10" idx="0"/>
              </p:cNvCxnSpPr>
              <p:nvPr/>
            </p:nvCxnSpPr>
            <p:spPr>
              <a:xfrm>
                <a:off x="3572487" y="1969966"/>
                <a:ext cx="1181486" cy="26376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1905356" y="3055397"/>
                <a:ext cx="2848617" cy="155221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2288523" y="2202017"/>
                <a:ext cx="2465450" cy="2405594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4753973" y="2122468"/>
                <a:ext cx="1951627" cy="248514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4F81B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4" name="Group 23"/>
            <p:cNvGrpSpPr/>
            <p:nvPr/>
          </p:nvGrpSpPr>
          <p:grpSpPr>
            <a:xfrm>
              <a:off x="3151099" y="2694585"/>
              <a:ext cx="3661689" cy="2609637"/>
              <a:chOff x="1710488" y="1969966"/>
              <a:chExt cx="3661689" cy="2609637"/>
            </a:xfrm>
          </p:grpSpPr>
          <p:cxnSp>
            <p:nvCxnSpPr>
              <p:cNvPr id="25" name="Straight Arrow Connector 24"/>
              <p:cNvCxnSpPr>
                <a:stCxn id="42" idx="3"/>
              </p:cNvCxnSpPr>
              <p:nvPr/>
            </p:nvCxnSpPr>
            <p:spPr>
              <a:xfrm>
                <a:off x="1710488" y="3848621"/>
                <a:ext cx="953035" cy="73098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1905356" y="3099976"/>
                <a:ext cx="758167" cy="147962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2288523" y="2202017"/>
                <a:ext cx="375000" cy="2377586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" name="Straight Arrow Connector 27"/>
              <p:cNvCxnSpPr>
                <a:stCxn id="10" idx="0"/>
              </p:cNvCxnSpPr>
              <p:nvPr/>
            </p:nvCxnSpPr>
            <p:spPr>
              <a:xfrm flipH="1">
                <a:off x="2663523" y="1969966"/>
                <a:ext cx="908964" cy="2609637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" name="Straight Arrow Connector 28"/>
              <p:cNvCxnSpPr>
                <a:stCxn id="8" idx="1"/>
              </p:cNvCxnSpPr>
              <p:nvPr/>
            </p:nvCxnSpPr>
            <p:spPr>
              <a:xfrm flipH="1">
                <a:off x="2663523" y="1972481"/>
                <a:ext cx="2708654" cy="260712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9BBB59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0" name="Group 29"/>
            <p:cNvGrpSpPr/>
            <p:nvPr/>
          </p:nvGrpSpPr>
          <p:grpSpPr>
            <a:xfrm>
              <a:off x="3729134" y="2694585"/>
              <a:ext cx="5319677" cy="2631563"/>
              <a:chOff x="2288523" y="1969966"/>
              <a:chExt cx="5319677" cy="2631563"/>
            </a:xfrm>
          </p:grpSpPr>
          <p:cxnSp>
            <p:nvCxnSpPr>
              <p:cNvPr id="31" name="Straight Arrow Connector 30"/>
              <p:cNvCxnSpPr>
                <a:stCxn id="10" idx="0"/>
              </p:cNvCxnSpPr>
              <p:nvPr/>
            </p:nvCxnSpPr>
            <p:spPr>
              <a:xfrm>
                <a:off x="3572487" y="1969966"/>
                <a:ext cx="3234214" cy="263156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" name="Straight Arrow Connector 31"/>
              <p:cNvCxnSpPr>
                <a:stCxn id="8" idx="1"/>
              </p:cNvCxnSpPr>
              <p:nvPr/>
            </p:nvCxnSpPr>
            <p:spPr>
              <a:xfrm>
                <a:off x="5372177" y="1972481"/>
                <a:ext cx="1434524" cy="2629048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806701" y="3099976"/>
                <a:ext cx="470399" cy="150155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" name="Straight Arrow Connector 33"/>
              <p:cNvCxnSpPr>
                <a:stCxn id="16" idx="3"/>
              </p:cNvCxnSpPr>
              <p:nvPr/>
            </p:nvCxnSpPr>
            <p:spPr>
              <a:xfrm flipH="1">
                <a:off x="6806701" y="3901329"/>
                <a:ext cx="801499" cy="700200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2288523" y="2202017"/>
                <a:ext cx="4518178" cy="239951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C0504D"/>
                </a:solidFill>
                <a:prstDash val="solid"/>
                <a:headEnd type="none" w="med" len="med"/>
                <a:tailEnd type="triangle" w="lg" len="lg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6" name="Group 35"/>
            <p:cNvGrpSpPr/>
            <p:nvPr/>
          </p:nvGrpSpPr>
          <p:grpSpPr>
            <a:xfrm>
              <a:off x="3086856" y="5304222"/>
              <a:ext cx="2029338" cy="1391020"/>
              <a:chOff x="1646245" y="4579603"/>
              <a:chExt cx="2029338" cy="139102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5356" y="4579603"/>
                <a:ext cx="1516333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1646245" y="5570513"/>
                <a:ext cx="2029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Pressure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321340" y="5332230"/>
              <a:ext cx="1767663" cy="1363012"/>
              <a:chOff x="3880729" y="4607611"/>
              <a:chExt cx="1767663" cy="1363012"/>
            </a:xfrm>
          </p:grpSpPr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00204" y="4607611"/>
                <a:ext cx="1507538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3880729" y="5570513"/>
                <a:ext cx="17676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Temp.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1626" y="4123085"/>
              <a:ext cx="1559473" cy="900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1706260" y="4240451"/>
              <a:ext cx="1069524" cy="5146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MEMS</a:t>
              </a:r>
            </a:p>
            <a:p>
              <a:pPr defTabSz="457200" eaLnBrk="1" fontAlgn="auto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ko-KR" sz="1800" b="1" dirty="0" smtClean="0">
                  <a:solidFill>
                    <a:prstClr val="white"/>
                  </a:solidFill>
                  <a:latin typeface="Calibri"/>
                  <a:ea typeface="맑은 고딕"/>
                </a:rPr>
                <a:t>P. Sensor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7368671" y="5326148"/>
              <a:ext cx="1755609" cy="1375027"/>
              <a:chOff x="5928060" y="4601529"/>
              <a:chExt cx="1755609" cy="1375027"/>
            </a:xfrm>
          </p:grpSpPr>
          <p:pic>
            <p:nvPicPr>
              <p:cNvPr id="45" name="Picture 2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3402" y="4601529"/>
                <a:ext cx="1406597" cy="962902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5928060" y="5576446"/>
                <a:ext cx="1755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lang="en-US" altLang="ko-KR" sz="2000" b="1" dirty="0" smtClean="0">
                    <a:solidFill>
                      <a:schemeClr val="accent4"/>
                    </a:solidFill>
                    <a:ea typeface="맑은 고딕"/>
                  </a:rPr>
                  <a:t>Visual Sensing</a:t>
                </a:r>
                <a:endParaRPr lang="ko-KR" altLang="en-US" sz="2000" b="1" dirty="0">
                  <a:solidFill>
                    <a:schemeClr val="accent4"/>
                  </a:solidFill>
                  <a:ea typeface="맑은 고딕"/>
                </a:endParaRPr>
              </a:p>
            </p:txBody>
          </p:sp>
        </p:grpSp>
        <p:pic>
          <p:nvPicPr>
            <p:cNvPr id="6146" name="Picture 2" descr="http://mbus.io/static/img/MBus_inv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8778" y="3267172"/>
              <a:ext cx="2042525" cy="1487950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</p:spPr>
        </p:pic>
      </p:grpSp>
      <p:sp>
        <p:nvSpPr>
          <p:cNvPr id="58" name="TextBox 57"/>
          <p:cNvSpPr txBox="1"/>
          <p:nvPr/>
        </p:nvSpPr>
        <p:spPr>
          <a:xfrm>
            <a:off x="9625871" y="1847038"/>
            <a:ext cx="2425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75000"/>
                  </a:schemeClr>
                </a:solidFill>
              </a:rPr>
              <a:t>From temperature sensor to pressure sensor:</a:t>
            </a:r>
          </a:p>
          <a:p>
            <a:r>
              <a:rPr lang="en-US" sz="3200" b="1" dirty="0" smtClean="0">
                <a:solidFill>
                  <a:schemeClr val="accent4"/>
                </a:solidFill>
              </a:rPr>
              <a:t>3 months.</a:t>
            </a:r>
            <a:endParaRPr lang="en-US" sz="3200" b="1" dirty="0">
              <a:solidFill>
                <a:schemeClr val="accent4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9456508" y="1690688"/>
            <a:ext cx="0" cy="4899893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8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12851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66" y="3447327"/>
            <a:ext cx="1530444" cy="1530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9" t="18622" r="22539" b="29913"/>
          <a:stretch/>
        </p:blipFill>
        <p:spPr>
          <a:xfrm>
            <a:off x="9238597" y="1727294"/>
            <a:ext cx="1965719" cy="9509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Learn more about </a:t>
            </a:r>
            <a:r>
              <a:rPr lang="en-US" dirty="0" err="1" smtClean="0"/>
              <a:t>MBus</a:t>
            </a:r>
            <a:r>
              <a:rPr lang="en-US" dirty="0" smtClean="0"/>
              <a:t> at ISCA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8200" y="1690688"/>
            <a:ext cx="5799423" cy="4810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Session 10B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MBus: An Ultra-Low Power Interconnect Bus for Next Generation </a:t>
            </a:r>
            <a:r>
              <a:rPr lang="en-US" dirty="0" err="1">
                <a:solidFill>
                  <a:schemeClr val="accent4"/>
                </a:solidFill>
              </a:rPr>
              <a:t>Nanopower</a:t>
            </a:r>
            <a:r>
              <a:rPr lang="en-US" dirty="0">
                <a:solidFill>
                  <a:schemeClr val="accent4"/>
                </a:solidFill>
              </a:rPr>
              <a:t> Systems</a:t>
            </a:r>
            <a:endParaRPr lang="en-US" dirty="0" smtClean="0">
              <a:solidFill>
                <a:schemeClr val="accent4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Wednesday, 13:50 in Oregon 204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67" y="3227344"/>
            <a:ext cx="1395981" cy="1044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82" b="95471" l="7804" r="100000">
                        <a14:foregroundMark x1="35333" y1="85941" x2="35333" y2="85941"/>
                        <a14:foregroundMark x1="89804" y1="26765" x2="89804" y2="26765"/>
                        <a14:foregroundMark x1="50353" y1="48176" x2="50353" y2="48176"/>
                        <a14:foregroundMark x1="46039" y1="34824" x2="46039" y2="34824"/>
                        <a14:foregroundMark x1="39451" y1="44000" x2="39451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47" t="14750" r="26907" b="40156"/>
          <a:stretch/>
        </p:blipFill>
        <p:spPr>
          <a:xfrm>
            <a:off x="8515192" y="4542971"/>
            <a:ext cx="3676807" cy="23150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10404735" y="2162897"/>
            <a:ext cx="1717920" cy="15620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4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Digging into what a mm-scale system looks like and why that really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Flashy pictures from a good camera can be misleading.</a:t>
            </a:r>
          </a:p>
          <a:p>
            <a:r>
              <a:rPr lang="en-US" dirty="0" smtClean="0"/>
              <a:t>In practice, several nodes fit on a period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150" y="2625606"/>
            <a:ext cx="2581522" cy="164888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0.59987 -0.188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87" y="-9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bootstrap (program) a node that’s too small to attach wires to?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Visible light communications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32" y="2727637"/>
            <a:ext cx="4024313" cy="3218084"/>
          </a:xfrm>
          <a:prstGeom prst="roundRect">
            <a:avLst>
              <a:gd name="adj" fmla="val 5301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848" y="2727637"/>
            <a:ext cx="3802442" cy="3218084"/>
          </a:xfrm>
          <a:prstGeom prst="roundRect">
            <a:avLst>
              <a:gd name="adj" fmla="val 3765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1376" y="6422427"/>
            <a:ext cx="12021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/>
              <a:t>Gyouho</a:t>
            </a:r>
            <a:r>
              <a:rPr lang="en-US" sz="1100" i="1" dirty="0"/>
              <a:t> Kim, </a:t>
            </a:r>
            <a:r>
              <a:rPr lang="en-US" sz="1100" i="1" dirty="0" err="1"/>
              <a:t>Yoonmyung</a:t>
            </a:r>
            <a:r>
              <a:rPr lang="en-US" sz="1100" i="1" dirty="0"/>
              <a:t> Lee, </a:t>
            </a:r>
            <a:r>
              <a:rPr lang="en-US" sz="1100" i="1" dirty="0" err="1"/>
              <a:t>Suyoung</a:t>
            </a:r>
            <a:r>
              <a:rPr lang="en-US" sz="1100" i="1" dirty="0"/>
              <a:t> Bang, </a:t>
            </a:r>
            <a:r>
              <a:rPr lang="en-US" sz="1100" i="1" dirty="0" err="1"/>
              <a:t>Inhee</a:t>
            </a:r>
            <a:r>
              <a:rPr lang="en-US" sz="1100" i="1" dirty="0"/>
              <a:t> Lee, </a:t>
            </a:r>
            <a:r>
              <a:rPr lang="en-US" sz="1100" i="1" dirty="0" err="1"/>
              <a:t>Yejonng</a:t>
            </a:r>
            <a:r>
              <a:rPr lang="en-US" sz="1100" i="1" dirty="0"/>
              <a:t> Kim, Dennis Sylvester, David </a:t>
            </a:r>
            <a:r>
              <a:rPr lang="en-US" sz="1100" i="1" dirty="0" err="1"/>
              <a:t>Blaauw</a:t>
            </a:r>
            <a:r>
              <a:rPr lang="en-US" sz="1100" i="1" dirty="0"/>
              <a:t>, “A 695 </a:t>
            </a:r>
            <a:r>
              <a:rPr lang="en-US" sz="1100" i="1" dirty="0" err="1"/>
              <a:t>pW</a:t>
            </a:r>
            <a:r>
              <a:rPr lang="en-US" sz="1100" i="1" dirty="0"/>
              <a:t> Standby Power Optical Wake-up Receiver for Wireless Sensor Nodes,” IEEE Custom Integrated Circuits Conference (CICC), September 2012</a:t>
            </a:r>
            <a:endParaRPr lang="en-US" sz="1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7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 on what was required to realize an ecosystem of mm-scale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On display now at the computer history museum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2785"/>
          <a:stretch/>
        </p:blipFill>
        <p:spPr>
          <a:xfrm>
            <a:off x="3956304" y="2476683"/>
            <a:ext cx="4279392" cy="383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77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Q: How do you debug a node that’s too small to attach wires to?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Partial answers</a:t>
            </a:r>
          </a:p>
          <a:p>
            <a:pPr lvl="1"/>
            <a:r>
              <a:rPr lang="en-US" dirty="0" smtClean="0"/>
              <a:t>Breakout system</a:t>
            </a:r>
          </a:p>
          <a:p>
            <a:pPr lvl="1"/>
            <a:r>
              <a:rPr lang="en-US" dirty="0" smtClean="0"/>
              <a:t>Visible light debugging</a:t>
            </a:r>
          </a:p>
          <a:p>
            <a:pPr lvl="2"/>
            <a:r>
              <a:rPr lang="en-US" dirty="0" smtClean="0"/>
              <a:t>Inject arbitrary messages</a:t>
            </a:r>
          </a:p>
          <a:p>
            <a:pPr lvl="1"/>
            <a:r>
              <a:rPr lang="en-US" dirty="0" smtClean="0"/>
              <a:t>Power trace debugging</a:t>
            </a:r>
          </a:p>
          <a:p>
            <a:pPr lvl="2"/>
            <a:r>
              <a:rPr lang="en-US" dirty="0" smtClean="0"/>
              <a:t>Each state has a power signature</a:t>
            </a:r>
          </a:p>
          <a:p>
            <a:pPr lvl="1"/>
            <a:r>
              <a:rPr lang="en-US" dirty="0" smtClean="0"/>
              <a:t>Bus snooping</a:t>
            </a:r>
          </a:p>
          <a:p>
            <a:pPr lvl="2"/>
            <a:r>
              <a:rPr lang="en-US" dirty="0" smtClean="0"/>
              <a:t>Plug-in for </a:t>
            </a:r>
            <a:r>
              <a:rPr lang="en-US" dirty="0" err="1" smtClean="0"/>
              <a:t>Saleae</a:t>
            </a:r>
            <a:r>
              <a:rPr lang="en-US" dirty="0" smtClean="0"/>
              <a:t> logic analyzer</a:t>
            </a:r>
          </a:p>
          <a:p>
            <a:endParaRPr lang="en-US" dirty="0"/>
          </a:p>
          <a:p>
            <a:r>
              <a:rPr lang="en-US" b="1" dirty="0" smtClean="0"/>
              <a:t>Big Open Q: Postmortem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213098" y="1897349"/>
            <a:ext cx="3127466" cy="2237803"/>
            <a:chOff x="6620256" y="3747780"/>
            <a:chExt cx="3920744" cy="28054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0256" y="3797476"/>
              <a:ext cx="3920744" cy="2755723"/>
            </a:xfrm>
            <a:prstGeom prst="roundRect">
              <a:avLst>
                <a:gd name="adj" fmla="val 7376"/>
              </a:avLst>
            </a:prstGeom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9395" y="3922964"/>
              <a:ext cx="73152" cy="46724"/>
            </a:xfrm>
            <a:prstGeom prst="round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7674063" y="3747780"/>
              <a:ext cx="443816" cy="443816"/>
            </a:xfrm>
            <a:prstGeom prst="ellipse">
              <a:avLst/>
            </a:prstGeom>
            <a:noFill/>
            <a:ln w="57150"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505" b="88655" l="4720" r="96800">
                        <a14:foregroundMark x1="7080" y1="19568" x2="7080" y2="19568"/>
                        <a14:foregroundMark x1="6520" y1="17947" x2="6520" y2="17947"/>
                        <a14:foregroundMark x1="6040" y1="85894" x2="6040" y2="85894"/>
                        <a14:foregroundMark x1="61480" y1="84994" x2="61480" y2="84994"/>
                        <a14:foregroundMark x1="95000" y1="84814" x2="95000" y2="84814"/>
                        <a14:foregroundMark x1="93360" y1="16687" x2="93360" y2="16687"/>
                        <a14:foregroundMark x1="60040" y1="18667" x2="60040" y2="18667"/>
                        <a14:foregroundMark x1="93800" y1="18667" x2="93800" y2="18667"/>
                        <a14:foregroundMark x1="33040" y1="20468" x2="33040" y2="204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48" t="12445" r="3573" b="10400"/>
          <a:stretch/>
        </p:blipFill>
        <p:spPr>
          <a:xfrm>
            <a:off x="6605960" y="1646238"/>
            <a:ext cx="4649438" cy="2610421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20</a:t>
            </a:fld>
            <a:endParaRPr lang="en-US"/>
          </a:p>
        </p:txBody>
      </p:sp>
      <p:pic>
        <p:nvPicPr>
          <p:cNvPr id="11" name="Shape 2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9251" y="4256659"/>
            <a:ext cx="4562856" cy="247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35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[Recent efforts] How do you solder a node that’s too small to attach wires to?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</a:t>
            </a:r>
            <a:r>
              <a:rPr lang="en-US" dirty="0"/>
              <a:t>ntegrating mm-scale chips with COTS </a:t>
            </a:r>
            <a:r>
              <a:rPr lang="en-US" dirty="0" smtClean="0"/>
              <a:t>chips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Recent issues: Metals for</a:t>
            </a:r>
            <a:r>
              <a:rPr lang="en-US" b="1" dirty="0" smtClean="0">
                <a:solidFill>
                  <a:schemeClr val="accent1"/>
                </a:solidFill>
              </a:rPr>
              <a:t> both </a:t>
            </a:r>
            <a:r>
              <a:rPr lang="en-US" dirty="0" smtClean="0"/>
              <a:t>soldering and </a:t>
            </a:r>
            <a:r>
              <a:rPr lang="en-US" dirty="0" err="1" smtClean="0"/>
              <a:t>wirebonding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638" t="22933" r="27363" b="32267"/>
          <a:stretch/>
        </p:blipFill>
        <p:spPr>
          <a:xfrm>
            <a:off x="1792224" y="2408663"/>
            <a:ext cx="4560792" cy="2837827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351" y="2408663"/>
            <a:ext cx="3783769" cy="2837827"/>
          </a:xfrm>
          <a:prstGeom prst="round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302068" y="3002650"/>
            <a:ext cx="1330201" cy="959750"/>
          </a:xfrm>
          <a:prstGeom prst="ellipse">
            <a:avLst/>
          </a:prstGeom>
          <a:noFill/>
          <a:ln w="57150">
            <a:solidFill>
              <a:srgbClr val="FF2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12480" y="5764187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(to 50 </a:t>
            </a:r>
            <a:r>
              <a:rPr lang="el-GR" dirty="0" smtClean="0">
                <a:solidFill>
                  <a:schemeClr val="tx1">
                    <a:lumMod val="75000"/>
                  </a:schemeClr>
                </a:solidFill>
              </a:rPr>
              <a:t>μ</a:t>
            </a: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m pads)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88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Re-discovering packaging problems from the MEMS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Bio-compatible pressure sensor</a:t>
            </a:r>
          </a:p>
          <a:p>
            <a:pPr lvl="1"/>
            <a:r>
              <a:rPr lang="en-US" dirty="0" smtClean="0"/>
              <a:t>Can seal electronics in bio-compatible epoxy</a:t>
            </a:r>
          </a:p>
          <a:p>
            <a:pPr lvl="1"/>
            <a:r>
              <a:rPr lang="en-US" i="1" dirty="0" smtClean="0"/>
              <a:t>How to expose the pressure sensor?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53" y="4228938"/>
            <a:ext cx="3486912" cy="23455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3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adding some new packaging problems of 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Bio-compatible pressure sensor</a:t>
            </a:r>
          </a:p>
          <a:p>
            <a:pPr lvl="1"/>
            <a:r>
              <a:rPr lang="en-US" dirty="0" smtClean="0"/>
              <a:t>Can seal electronics in bio-compatible epoxy</a:t>
            </a:r>
          </a:p>
          <a:p>
            <a:pPr lvl="1"/>
            <a:r>
              <a:rPr lang="en-US" dirty="0" smtClean="0"/>
              <a:t>How to expose the pressure sensor?</a:t>
            </a:r>
          </a:p>
          <a:p>
            <a:pPr lvl="1"/>
            <a:r>
              <a:rPr lang="en-US" i="1" dirty="0" smtClean="0"/>
              <a:t>Some of the electronics are light sensitive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2077" y="4225337"/>
            <a:ext cx="3832453" cy="2349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53" y="4228938"/>
            <a:ext cx="3486912" cy="23455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2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considerations fit into the packaging puzzle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Bio-compatible pressure sensor</a:t>
            </a:r>
          </a:p>
          <a:p>
            <a:pPr lvl="1"/>
            <a:r>
              <a:rPr lang="en-US" dirty="0" smtClean="0"/>
              <a:t>Can seal electronics in bio-compatible epoxy</a:t>
            </a:r>
          </a:p>
          <a:p>
            <a:pPr lvl="1"/>
            <a:r>
              <a:rPr lang="en-US" dirty="0" smtClean="0"/>
              <a:t>How to expose the pressure sensor?</a:t>
            </a:r>
          </a:p>
          <a:p>
            <a:pPr lvl="1"/>
            <a:r>
              <a:rPr lang="en-US" dirty="0" smtClean="0"/>
              <a:t>Some of the electronics are light sensitive</a:t>
            </a:r>
          </a:p>
          <a:p>
            <a:pPr lvl="1"/>
            <a:r>
              <a:rPr lang="en-US" i="1" dirty="0" smtClean="0"/>
              <a:t>The node relies on solar (or IR) harvesting to charge [and program…]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2077" y="4225337"/>
            <a:ext cx="3832453" cy="2349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0943" y="4209276"/>
            <a:ext cx="3914597" cy="2365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8753" y="4228938"/>
            <a:ext cx="3486912" cy="234559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3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</a:t>
            </a:r>
            <a:r>
              <a:rPr lang="en-US" dirty="0" smtClean="0">
                <a:solidFill>
                  <a:schemeClr val="accent1"/>
                </a:solidFill>
              </a:rPr>
              <a:t>reliably</a:t>
            </a:r>
            <a:r>
              <a:rPr lang="en-US" dirty="0" smtClean="0"/>
              <a:t> manufacture a mm-scale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systems are “stair-step” stack of chips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Thin wafers (300 </a:t>
            </a:r>
            <a:r>
              <a:rPr lang="en-US" dirty="0" smtClean="0">
                <a:sym typeface="Wingdings"/>
              </a:rPr>
              <a:t> 150 microns) [now brittle]</a:t>
            </a:r>
          </a:p>
          <a:p>
            <a:r>
              <a:rPr lang="en-US" dirty="0" smtClean="0"/>
              <a:t>Then dice on die-attach film</a:t>
            </a:r>
          </a:p>
          <a:p>
            <a:r>
              <a:rPr lang="en-US" dirty="0" smtClean="0"/>
              <a:t>Then flip onto stack and </a:t>
            </a:r>
            <a:r>
              <a:rPr lang="en-US" dirty="0" err="1" smtClean="0"/>
              <a:t>wirebond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9" t="18622" r="22539" b="29913"/>
          <a:stretch/>
        </p:blipFill>
        <p:spPr>
          <a:xfrm>
            <a:off x="1143109" y="2478088"/>
            <a:ext cx="3522692" cy="17040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2" name="Group 11"/>
          <p:cNvGrpSpPr/>
          <p:nvPr/>
        </p:nvGrpSpPr>
        <p:grpSpPr>
          <a:xfrm>
            <a:off x="8339663" y="1394818"/>
            <a:ext cx="3852337" cy="5098733"/>
            <a:chOff x="8339663" y="1394818"/>
            <a:chExt cx="3852337" cy="509873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893" t="14432" r="52430"/>
            <a:stretch/>
          </p:blipFill>
          <p:spPr>
            <a:xfrm>
              <a:off x="9935277" y="1394818"/>
              <a:ext cx="1549587" cy="27873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397" t="5423" r="49282" b="2711"/>
            <a:stretch/>
          </p:blipFill>
          <p:spPr>
            <a:xfrm>
              <a:off x="9935276" y="3052343"/>
              <a:ext cx="1549588" cy="286077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339663" y="6124219"/>
              <a:ext cx="3852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Each step requires </a:t>
              </a:r>
              <a:r>
                <a:rPr lang="en-US" smtClean="0"/>
                <a:t>some learning…</a:t>
              </a: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935276" y="3523488"/>
              <a:ext cx="537652" cy="1572768"/>
            </a:xfrm>
            <a:prstGeom prst="ellipse">
              <a:avLst/>
            </a:prstGeom>
            <a:noFill/>
            <a:ln w="57150"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9951438" y="1585132"/>
              <a:ext cx="537652" cy="1572768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3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 you </a:t>
            </a:r>
            <a:r>
              <a:rPr lang="en-US" dirty="0" smtClean="0">
                <a:solidFill>
                  <a:schemeClr val="accent4"/>
                </a:solidFill>
              </a:rPr>
              <a:t>reliably</a:t>
            </a:r>
            <a:r>
              <a:rPr lang="en-US" dirty="0" smtClean="0"/>
              <a:t> design a mm-scale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Conceptually simple: Turn off what you aren’t using</a:t>
            </a:r>
          </a:p>
          <a:p>
            <a:r>
              <a:rPr lang="en-US" dirty="0" smtClean="0"/>
              <a:t>In practice, lots of diagrams that look like this:</a:t>
            </a:r>
          </a:p>
          <a:p>
            <a:r>
              <a:rPr lang="en-US" dirty="0" smtClean="0"/>
              <a:t>Which represents only this corner of the chip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419" y="2886756"/>
            <a:ext cx="5039129" cy="3550619"/>
          </a:xfrm>
          <a:prstGeom prst="roundRect">
            <a:avLst>
              <a:gd name="adj" fmla="val 1902"/>
            </a:avLst>
          </a:prstGeom>
          <a:solidFill>
            <a:schemeClr val="tx1">
              <a:lumMod val="85000"/>
            </a:schemeClr>
          </a:solidFill>
        </p:spPr>
      </p:pic>
      <p:grpSp>
        <p:nvGrpSpPr>
          <p:cNvPr id="19" name="Group 18"/>
          <p:cNvGrpSpPr/>
          <p:nvPr/>
        </p:nvGrpSpPr>
        <p:grpSpPr>
          <a:xfrm>
            <a:off x="2472494" y="3362800"/>
            <a:ext cx="3072521" cy="3128482"/>
            <a:chOff x="2472494" y="3362800"/>
            <a:chExt cx="3072521" cy="3128482"/>
          </a:xfrm>
        </p:grpSpPr>
        <p:pic>
          <p:nvPicPr>
            <p:cNvPr id="5" name="Picture 4" descr="Stack and die photo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088" t="41555" r="608" b="2277"/>
            <a:stretch/>
          </p:blipFill>
          <p:spPr>
            <a:xfrm>
              <a:off x="2472494" y="3362800"/>
              <a:ext cx="1682495" cy="2944369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V="1">
              <a:off x="4154989" y="3584819"/>
              <a:ext cx="1390026" cy="196019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154989" y="6021060"/>
              <a:ext cx="1390026" cy="47022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0.13464 0.0520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32" y="2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Clock-gating != Power-gating. Need to eliminate static leakage as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339" y="1825625"/>
            <a:ext cx="6553200" cy="4351338"/>
          </a:xfrm>
        </p:spPr>
        <p:txBody>
          <a:bodyPr/>
          <a:lstStyle/>
          <a:p>
            <a:r>
              <a:rPr lang="en-US" dirty="0" smtClean="0"/>
              <a:t>What is this diagram actually showing?</a:t>
            </a:r>
          </a:p>
          <a:p>
            <a:pPr lvl="1"/>
            <a:r>
              <a:rPr lang="en-US" dirty="0" smtClean="0"/>
              <a:t>Three hierarchical power domains</a:t>
            </a:r>
          </a:p>
          <a:p>
            <a:pPr lvl="1"/>
            <a:r>
              <a:rPr lang="en-US" dirty="0" smtClean="0"/>
              <a:t>Power control signals between domains</a:t>
            </a:r>
          </a:p>
          <a:p>
            <a:pPr lvl="1"/>
            <a:r>
              <a:rPr lang="en-US" dirty="0" smtClean="0"/>
              <a:t>Isolation gates between domains</a:t>
            </a:r>
          </a:p>
          <a:p>
            <a:pPr lvl="1"/>
            <a:endParaRPr lang="en-US" dirty="0"/>
          </a:p>
          <a:p>
            <a:r>
              <a:rPr lang="en-US" dirty="0" smtClean="0"/>
              <a:t>Absence of tool support is biggest challenge</a:t>
            </a:r>
          </a:p>
          <a:p>
            <a:pPr lvl="1"/>
            <a:r>
              <a:rPr lang="en-US" dirty="0" smtClean="0"/>
              <a:t>Isolation correctness validated by hand</a:t>
            </a:r>
          </a:p>
          <a:p>
            <a:pPr lvl="1"/>
            <a:r>
              <a:rPr lang="en-US" dirty="0" smtClean="0"/>
              <a:t>Effects of isolation simulated “by hand”</a:t>
            </a:r>
          </a:p>
          <a:p>
            <a:pPr lvl="2"/>
            <a:r>
              <a:rPr lang="en-US" dirty="0" smtClean="0"/>
              <a:t>Often not at 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825626"/>
            <a:ext cx="4746248" cy="3344252"/>
          </a:xfrm>
          <a:prstGeom prst="roundRect">
            <a:avLst>
              <a:gd name="adj" fmla="val 2084"/>
            </a:avLst>
          </a:prstGeom>
          <a:solidFill>
            <a:schemeClr val="tx1">
              <a:lumMod val="85000"/>
            </a:schemeClr>
          </a:solidFill>
        </p:spPr>
      </p:pic>
      <p:grpSp>
        <p:nvGrpSpPr>
          <p:cNvPr id="24" name="Group 23"/>
          <p:cNvGrpSpPr/>
          <p:nvPr/>
        </p:nvGrpSpPr>
        <p:grpSpPr>
          <a:xfrm>
            <a:off x="909824" y="4407878"/>
            <a:ext cx="3993401" cy="2415173"/>
            <a:chOff x="909824" y="4407878"/>
            <a:chExt cx="3993401" cy="2415173"/>
          </a:xfrm>
        </p:grpSpPr>
        <p:sp>
          <p:nvSpPr>
            <p:cNvPr id="5" name="TextBox 4"/>
            <p:cNvSpPr txBox="1"/>
            <p:nvPr/>
          </p:nvSpPr>
          <p:spPr>
            <a:xfrm>
              <a:off x="909824" y="5345723"/>
              <a:ext cx="399340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</a:rPr>
                <a:t>Always-on</a:t>
              </a:r>
            </a:p>
            <a:p>
              <a:r>
                <a:rPr lang="en-US" dirty="0" smtClean="0">
                  <a:solidFill>
                    <a:srgbClr val="FF2600"/>
                  </a:solidFill>
                </a:rPr>
                <a:t>                      Controlled</a:t>
              </a:r>
            </a:p>
            <a:p>
              <a:r>
                <a:rPr lang="en-US" dirty="0" smtClean="0">
                  <a:solidFill>
                    <a:srgbClr val="FF2600"/>
                  </a:solidFill>
                </a:rPr>
                <a:t>                      by green</a:t>
              </a:r>
            </a:p>
            <a:p>
              <a:r>
                <a:rPr lang="en-US" dirty="0" smtClean="0">
                  <a:solidFill>
                    <a:schemeClr val="accent1"/>
                  </a:solidFill>
                </a:rPr>
                <a:t>                                           Controlled</a:t>
              </a:r>
            </a:p>
            <a:p>
              <a:r>
                <a:rPr lang="en-US" dirty="0" smtClean="0">
                  <a:solidFill>
                    <a:schemeClr val="accent1"/>
                  </a:solidFill>
                </a:rPr>
                <a:t>                                           by red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1148864" y="4569130"/>
              <a:ext cx="0" cy="776593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461849" y="4407878"/>
              <a:ext cx="0" cy="116058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3854764" y="4569131"/>
              <a:ext cx="1" cy="1607832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1290607" y="1825626"/>
            <a:ext cx="2473344" cy="700820"/>
            <a:chOff x="1290607" y="1825626"/>
            <a:chExt cx="2473344" cy="700820"/>
          </a:xfrm>
        </p:grpSpPr>
        <p:sp>
          <p:nvSpPr>
            <p:cNvPr id="25" name="Oval 24"/>
            <p:cNvSpPr/>
            <p:nvPr/>
          </p:nvSpPr>
          <p:spPr>
            <a:xfrm>
              <a:off x="1290607" y="1825626"/>
              <a:ext cx="1236672" cy="565882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527279" y="1960564"/>
              <a:ext cx="1236672" cy="565882"/>
            </a:xfrm>
            <a:prstGeom prst="ellipse">
              <a:avLst/>
            </a:prstGeom>
            <a:noFill/>
            <a:ln w="38100"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453662" y="1784718"/>
            <a:ext cx="3693499" cy="3529684"/>
            <a:chOff x="1453662" y="1784718"/>
            <a:chExt cx="3693499" cy="3529684"/>
          </a:xfrm>
        </p:grpSpPr>
        <p:sp>
          <p:nvSpPr>
            <p:cNvPr id="28" name="Oval 27"/>
            <p:cNvSpPr/>
            <p:nvPr/>
          </p:nvSpPr>
          <p:spPr>
            <a:xfrm>
              <a:off x="1512277" y="2919045"/>
              <a:ext cx="293076" cy="473199"/>
            </a:xfrm>
            <a:prstGeom prst="ellipse">
              <a:avLst/>
            </a:prstGeom>
            <a:solidFill>
              <a:srgbClr val="70AD47">
                <a:alpha val="50196"/>
              </a:srgb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453662" y="4044461"/>
              <a:ext cx="422030" cy="832339"/>
            </a:xfrm>
            <a:prstGeom prst="ellipse">
              <a:avLst/>
            </a:prstGeom>
            <a:solidFill>
              <a:srgbClr val="70AD47">
                <a:alpha val="50196"/>
              </a:srgb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214251" y="2391508"/>
              <a:ext cx="422030" cy="2321169"/>
            </a:xfrm>
            <a:prstGeom prst="ellipse">
              <a:avLst/>
            </a:prstGeom>
            <a:solidFill>
              <a:srgbClr val="70AD47">
                <a:alpha val="50196"/>
              </a:srgb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2351649" y="1784718"/>
              <a:ext cx="1284632" cy="430945"/>
            </a:xfrm>
            <a:prstGeom prst="ellipse">
              <a:avLst/>
            </a:prstGeom>
            <a:solidFill>
              <a:srgbClr val="70AD47">
                <a:alpha val="50196"/>
              </a:srgb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577689" y="2445846"/>
              <a:ext cx="293076" cy="2266831"/>
            </a:xfrm>
            <a:prstGeom prst="ellipse">
              <a:avLst/>
            </a:prstGeom>
            <a:solidFill>
              <a:srgbClr val="FF2600">
                <a:alpha val="50196"/>
              </a:srgbClr>
            </a:solidFill>
            <a:ln w="38100"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960899" y="2445846"/>
              <a:ext cx="293076" cy="2266831"/>
            </a:xfrm>
            <a:prstGeom prst="ellipse">
              <a:avLst/>
            </a:prstGeom>
            <a:solidFill>
              <a:srgbClr val="FF2600">
                <a:alpha val="50196"/>
              </a:srgbClr>
            </a:solidFill>
            <a:ln w="38100"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854085" y="2489140"/>
              <a:ext cx="293076" cy="2266831"/>
            </a:xfrm>
            <a:prstGeom prst="ellipse">
              <a:avLst/>
            </a:prstGeom>
            <a:solidFill>
              <a:srgbClr val="FF2600">
                <a:alpha val="50196"/>
              </a:srgbClr>
            </a:solidFill>
            <a:ln w="38100"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323253" y="4755971"/>
              <a:ext cx="293076" cy="558431"/>
            </a:xfrm>
            <a:prstGeom prst="ellipse">
              <a:avLst/>
            </a:prstGeom>
            <a:solidFill>
              <a:srgbClr val="FF2600">
                <a:alpha val="50196"/>
              </a:srgbClr>
            </a:solidFill>
            <a:ln w="38100">
              <a:solidFill>
                <a:srgbClr val="FF2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bring a new chip into M</a:t>
            </a:r>
            <a:r>
              <a:rPr lang="en-US" baseline="30000" dirty="0" smtClean="0"/>
              <a:t>3</a:t>
            </a:r>
            <a:r>
              <a:rPr lang="en-US" dirty="0" smtClean="0"/>
              <a:t> ecosystem?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654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R1: Dedicated test chip</a:t>
            </a:r>
          </a:p>
          <a:p>
            <a:pPr lvl="1"/>
            <a:r>
              <a:rPr lang="en-US" dirty="0" smtClean="0"/>
              <a:t>Lots of I/O, scan, 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94" y="3239386"/>
            <a:ext cx="3479299" cy="2265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8128" y="5640287"/>
            <a:ext cx="360883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Mohammad Hassan </a:t>
            </a:r>
            <a:r>
              <a:rPr lang="en-US" sz="1050" i="1" dirty="0" err="1"/>
              <a:t>Ghaed</a:t>
            </a:r>
            <a:r>
              <a:rPr lang="en-US" sz="1050" i="1" dirty="0"/>
              <a:t>, Skylar </a:t>
            </a:r>
            <a:r>
              <a:rPr lang="en-US" sz="1050" i="1" dirty="0" err="1"/>
              <a:t>Skrzyniarz</a:t>
            </a:r>
            <a:r>
              <a:rPr lang="en-US" sz="1050" i="1" dirty="0"/>
              <a:t>, David </a:t>
            </a:r>
            <a:r>
              <a:rPr lang="en-US" sz="1050" i="1" dirty="0" err="1"/>
              <a:t>Blaauw</a:t>
            </a:r>
            <a:r>
              <a:rPr lang="en-US" sz="1050" i="1" dirty="0"/>
              <a:t>, Dennis Sylvester, “A 1.6nJ/bit, 19.9µA Peak Current Fully Integrated 2.5mm2 Inductive Transceiver for Volume-</a:t>
            </a:r>
            <a:r>
              <a:rPr lang="en-US" sz="1050" i="1" dirty="0" err="1"/>
              <a:t>Constraned</a:t>
            </a:r>
            <a:r>
              <a:rPr lang="en-US" sz="1050" i="1" dirty="0"/>
              <a:t> Microsystems,” IEEE Custom Integrated Circuits Conference (CICC), September 2014</a:t>
            </a:r>
            <a:endParaRPr lang="en-US" sz="1050" dirty="0"/>
          </a:p>
        </p:txBody>
      </p:sp>
      <p:pic>
        <p:nvPicPr>
          <p:cNvPr id="7" name="Picture 6" descr="Stack and die phot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8" t="41555" r="608" b="2277"/>
          <a:stretch/>
        </p:blipFill>
        <p:spPr>
          <a:xfrm>
            <a:off x="5446017" y="3525489"/>
            <a:ext cx="1722880" cy="301504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38342" y="1825625"/>
            <a:ext cx="439826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R2: Integrate</a:t>
            </a:r>
            <a:endParaRPr lang="en-US" dirty="0"/>
          </a:p>
          <a:p>
            <a:pPr lvl="1"/>
            <a:r>
              <a:rPr lang="en-US" dirty="0"/>
              <a:t>Add </a:t>
            </a:r>
            <a:r>
              <a:rPr lang="en-US" dirty="0" err="1"/>
              <a:t>MBus</a:t>
            </a:r>
            <a:r>
              <a:rPr lang="en-US" dirty="0"/>
              <a:t> frontend</a:t>
            </a:r>
          </a:p>
          <a:p>
            <a:pPr lvl="1"/>
            <a:r>
              <a:rPr lang="en-US" dirty="0" smtClean="0"/>
              <a:t>Remove most debug pins, expose via registers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436607" y="1825625"/>
            <a:ext cx="25096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R3+: Bugs!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3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831914"/>
            <a:ext cx="10515600" cy="2852737"/>
          </a:xfrm>
        </p:spPr>
        <p:txBody>
          <a:bodyPr/>
          <a:lstStyle/>
          <a:p>
            <a:r>
              <a:rPr lang="en-US" dirty="0" smtClean="0"/>
              <a:t>There is a natural tension between building working </a:t>
            </a:r>
            <a:r>
              <a:rPr lang="en-US" dirty="0" smtClean="0">
                <a:solidFill>
                  <a:schemeClr val="accent4"/>
                </a:solidFill>
              </a:rPr>
              <a:t>systems</a:t>
            </a:r>
            <a:r>
              <a:rPr lang="en-US" dirty="0" smtClean="0"/>
              <a:t> and working </a:t>
            </a:r>
            <a:r>
              <a:rPr lang="en-US" dirty="0" smtClean="0">
                <a:solidFill>
                  <a:schemeClr val="accent4"/>
                </a:solidFill>
              </a:rPr>
              <a:t>chips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Need to avoid designing </a:t>
            </a:r>
            <a:r>
              <a:rPr lang="en-US" sz="4000" b="1" dirty="0" smtClean="0">
                <a:solidFill>
                  <a:schemeClr val="accent3"/>
                </a:solidFill>
              </a:rPr>
              <a:t>“modular” chips </a:t>
            </a:r>
            <a:r>
              <a:rPr lang="en-US" sz="4000" dirty="0" smtClean="0"/>
              <a:t>that only work in </a:t>
            </a:r>
            <a:r>
              <a:rPr lang="en-US" sz="4000" b="1" dirty="0" smtClean="0">
                <a:solidFill>
                  <a:schemeClr val="accent3"/>
                </a:solidFill>
              </a:rPr>
              <a:t>one system</a:t>
            </a:r>
            <a:endParaRPr lang="en-US" sz="4000" b="1" dirty="0">
              <a:solidFill>
                <a:schemeClr val="accent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2008: The Phoenix Processor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World’s lowest power computer</a:t>
            </a:r>
          </a:p>
          <a:p>
            <a:pPr lvl="1"/>
            <a:r>
              <a:rPr lang="en-US" dirty="0" smtClean="0"/>
              <a:t>Set records for </a:t>
            </a:r>
            <a:r>
              <a:rPr lang="en-US" b="1" dirty="0" smtClean="0">
                <a:solidFill>
                  <a:schemeClr val="accent6"/>
                </a:solidFill>
              </a:rPr>
              <a:t>volume</a:t>
            </a:r>
            <a:r>
              <a:rPr lang="en-US" dirty="0" smtClean="0">
                <a:solidFill>
                  <a:schemeClr val="accent6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chemeClr val="accent6"/>
                </a:solidFill>
              </a:rPr>
              <a:t>energy</a:t>
            </a:r>
          </a:p>
          <a:p>
            <a:pPr lvl="1"/>
            <a:r>
              <a:rPr lang="en-US" dirty="0" smtClean="0"/>
              <a:t>And could be used by at best the grad students that built 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176963"/>
            <a:ext cx="102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Phoenix Processor: A 30pW Platform for Sensor Applications, M. </a:t>
            </a:r>
            <a:r>
              <a:rPr lang="en-US" dirty="0" err="1" smtClean="0"/>
              <a:t>Seok</a:t>
            </a:r>
            <a:r>
              <a:rPr lang="en-US" dirty="0" smtClean="0"/>
              <a:t>, VLSI ‘08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86" y="3298826"/>
            <a:ext cx="2838450" cy="27432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046710" y="3133692"/>
            <a:ext cx="967525" cy="1511395"/>
            <a:chOff x="5026685" y="1772751"/>
            <a:chExt cx="967525" cy="1511395"/>
          </a:xfrm>
        </p:grpSpPr>
        <p:pic>
          <p:nvPicPr>
            <p:cNvPr id="8" name="Picture 7" descr="http://www.ee.columbia.edu/files/seasdepts/ks2719@columbia.edu/person/person_images/seok300x40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329" y="1772751"/>
              <a:ext cx="948881" cy="126517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026685" y="3037925"/>
              <a:ext cx="9284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Mingoo</a:t>
              </a:r>
              <a:r>
                <a:rPr lang="en-US" sz="1000" dirty="0" smtClean="0"/>
                <a:t> </a:t>
              </a:r>
              <a:r>
                <a:rPr lang="en-US" sz="1000" dirty="0" err="1" smtClean="0"/>
                <a:t>Seok</a:t>
              </a:r>
              <a:endParaRPr lang="en-US" sz="1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36383" y="3133692"/>
            <a:ext cx="964277" cy="1518060"/>
            <a:chOff x="5960065" y="2129773"/>
            <a:chExt cx="964277" cy="1518060"/>
          </a:xfrm>
        </p:grpSpPr>
        <p:pic>
          <p:nvPicPr>
            <p:cNvPr id="11" name="Picture 4" descr="Johanna Mathieu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79" t="1903" r="11536" b="11882"/>
            <a:stretch/>
          </p:blipFill>
          <p:spPr bwMode="auto">
            <a:xfrm>
              <a:off x="5985163" y="2129773"/>
              <a:ext cx="939179" cy="126517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960065" y="3401612"/>
              <a:ext cx="9492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Scott Hanson</a:t>
              </a:r>
              <a:endParaRPr lang="en-US" sz="1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244214" y="3132449"/>
            <a:ext cx="984565" cy="1518060"/>
            <a:chOff x="7109447" y="2129773"/>
            <a:chExt cx="984565" cy="1518060"/>
          </a:xfrm>
        </p:grpSpPr>
        <p:sp>
          <p:nvSpPr>
            <p:cNvPr id="14" name="TextBox 13"/>
            <p:cNvSpPr txBox="1"/>
            <p:nvPr/>
          </p:nvSpPr>
          <p:spPr>
            <a:xfrm>
              <a:off x="7109447" y="3401612"/>
              <a:ext cx="9845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Yu-</a:t>
              </a:r>
              <a:r>
                <a:rPr lang="en-US" sz="1000" dirty="0" err="1" smtClean="0"/>
                <a:t>Shiang</a:t>
              </a:r>
              <a:r>
                <a:rPr lang="en-US" sz="1000" dirty="0" smtClean="0"/>
                <a:t> Lin</a:t>
              </a:r>
              <a:endParaRPr lang="en-US" sz="1000" dirty="0"/>
            </a:p>
          </p:txBody>
        </p:sp>
        <p:pic>
          <p:nvPicPr>
            <p:cNvPr id="15" name="Picture 6" descr="Yu-Shiang Li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7" t="5914" r="23333" b="24956"/>
            <a:stretch/>
          </p:blipFill>
          <p:spPr bwMode="auto">
            <a:xfrm>
              <a:off x="7156114" y="2129773"/>
              <a:ext cx="924894" cy="125977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8379919" y="3120898"/>
            <a:ext cx="1003430" cy="1514446"/>
            <a:chOff x="4215083" y="1958962"/>
            <a:chExt cx="1003430" cy="1514446"/>
          </a:xfrm>
        </p:grpSpPr>
        <p:sp>
          <p:nvSpPr>
            <p:cNvPr id="17" name="TextBox 16"/>
            <p:cNvSpPr txBox="1"/>
            <p:nvPr/>
          </p:nvSpPr>
          <p:spPr>
            <a:xfrm>
              <a:off x="4215083" y="3227187"/>
              <a:ext cx="9845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ZhiYoong</a:t>
              </a:r>
              <a:r>
                <a:rPr lang="en-US" sz="1000" dirty="0" smtClean="0"/>
                <a:t> Foo</a:t>
              </a:r>
              <a:endParaRPr lang="en-US" sz="1000" dirty="0"/>
            </a:p>
          </p:txBody>
        </p:sp>
        <p:pic>
          <p:nvPicPr>
            <p:cNvPr id="18" name="Picture 8" descr="Zhi Yoong Foo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67" t="8408" r="22117" b="-50"/>
            <a:stretch/>
          </p:blipFill>
          <p:spPr bwMode="auto">
            <a:xfrm>
              <a:off x="4247515" y="1958962"/>
              <a:ext cx="970998" cy="124842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4557686" y="4682398"/>
            <a:ext cx="972787" cy="1494489"/>
            <a:chOff x="5442827" y="1958962"/>
            <a:chExt cx="972787" cy="1494489"/>
          </a:xfrm>
        </p:grpSpPr>
        <p:sp>
          <p:nvSpPr>
            <p:cNvPr id="20" name="TextBox 19"/>
            <p:cNvSpPr txBox="1"/>
            <p:nvPr/>
          </p:nvSpPr>
          <p:spPr>
            <a:xfrm>
              <a:off x="5442827" y="3207230"/>
              <a:ext cx="9509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Daeyeon</a:t>
              </a:r>
              <a:r>
                <a:rPr lang="en-US" sz="1000" dirty="0" smtClean="0"/>
                <a:t> Kim</a:t>
              </a:r>
              <a:endParaRPr lang="en-US" sz="1000" dirty="0"/>
            </a:p>
          </p:txBody>
        </p:sp>
        <p:pic>
          <p:nvPicPr>
            <p:cNvPr id="21" name="Picture 10" descr="Daeyeon Kim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6" t="10027" r="8927"/>
            <a:stretch/>
          </p:blipFill>
          <p:spPr bwMode="auto">
            <a:xfrm>
              <a:off x="5450285" y="1958962"/>
              <a:ext cx="965329" cy="125350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5520403" y="4682474"/>
            <a:ext cx="1111202" cy="1494489"/>
            <a:chOff x="6634694" y="1958962"/>
            <a:chExt cx="1111202" cy="1494489"/>
          </a:xfrm>
        </p:grpSpPr>
        <p:sp>
          <p:nvSpPr>
            <p:cNvPr id="23" name="TextBox 22"/>
            <p:cNvSpPr txBox="1"/>
            <p:nvPr/>
          </p:nvSpPr>
          <p:spPr>
            <a:xfrm>
              <a:off x="6634694" y="3207230"/>
              <a:ext cx="11112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Yoonmyung</a:t>
              </a:r>
              <a:r>
                <a:rPr lang="en-US" sz="1000" dirty="0" smtClean="0"/>
                <a:t> Lee</a:t>
              </a:r>
              <a:endParaRPr lang="en-US" sz="1000" dirty="0"/>
            </a:p>
          </p:txBody>
        </p:sp>
        <p:pic>
          <p:nvPicPr>
            <p:cNvPr id="24" name="Picture 12" descr="https://sites.google.com/site/yoonmyunglee/_/rsrc/1292574919952/Home/Yoonmyung%20Lee.jpg?height=200&amp;width=160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6" r="11046"/>
            <a:stretch/>
          </p:blipFill>
          <p:spPr bwMode="auto">
            <a:xfrm>
              <a:off x="6804018" y="1958962"/>
              <a:ext cx="759125" cy="124826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6579759" y="4682474"/>
            <a:ext cx="1093569" cy="1494489"/>
            <a:chOff x="7913527" y="1958962"/>
            <a:chExt cx="1093569" cy="1494489"/>
          </a:xfrm>
        </p:grpSpPr>
        <p:sp>
          <p:nvSpPr>
            <p:cNvPr id="26" name="TextBox 25"/>
            <p:cNvSpPr txBox="1"/>
            <p:nvPr/>
          </p:nvSpPr>
          <p:spPr>
            <a:xfrm>
              <a:off x="7913527" y="3207230"/>
              <a:ext cx="10935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Nurrachman</a:t>
              </a:r>
              <a:r>
                <a:rPr lang="en-US" sz="1000" dirty="0" smtClean="0"/>
                <a:t> Liu</a:t>
              </a:r>
              <a:endParaRPr lang="en-US" sz="1000" dirty="0"/>
            </a:p>
          </p:txBody>
        </p:sp>
        <p:pic>
          <p:nvPicPr>
            <p:cNvPr id="27" name="Picture 14" descr="Nurrachman Liu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9" r="7399" b="31453"/>
            <a:stretch/>
          </p:blipFill>
          <p:spPr bwMode="auto">
            <a:xfrm>
              <a:off x="8007067" y="1958962"/>
              <a:ext cx="931653" cy="127489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7709820" y="4682474"/>
            <a:ext cx="1167307" cy="1493607"/>
            <a:chOff x="9110624" y="1958962"/>
            <a:chExt cx="1167307" cy="1493607"/>
          </a:xfrm>
        </p:grpSpPr>
        <p:sp>
          <p:nvSpPr>
            <p:cNvPr id="29" name="TextBox 28"/>
            <p:cNvSpPr txBox="1"/>
            <p:nvPr/>
          </p:nvSpPr>
          <p:spPr>
            <a:xfrm>
              <a:off x="9110624" y="3206348"/>
              <a:ext cx="1143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Dennis Sylvester</a:t>
              </a:r>
              <a:endParaRPr lang="en-US" sz="1000" dirty="0"/>
            </a:p>
          </p:txBody>
        </p:sp>
        <p:pic>
          <p:nvPicPr>
            <p:cNvPr id="30" name="Picture 16" descr="http://web.eecs.umich.edu/%7Edennis/syl2012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0182" y="1958962"/>
              <a:ext cx="1067749" cy="124826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9069714" y="4679035"/>
            <a:ext cx="1057545" cy="1493607"/>
            <a:chOff x="10532107" y="1958962"/>
            <a:chExt cx="1057545" cy="1493607"/>
          </a:xfrm>
        </p:grpSpPr>
        <p:sp>
          <p:nvSpPr>
            <p:cNvPr id="32" name="TextBox 31"/>
            <p:cNvSpPr txBox="1"/>
            <p:nvPr/>
          </p:nvSpPr>
          <p:spPr>
            <a:xfrm>
              <a:off x="10561383" y="3206348"/>
              <a:ext cx="9653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David </a:t>
              </a:r>
              <a:r>
                <a:rPr lang="en-US" sz="1000" dirty="0" err="1" smtClean="0"/>
                <a:t>Blaauw</a:t>
              </a:r>
              <a:endParaRPr lang="en-US" sz="1000" dirty="0"/>
            </a:p>
          </p:txBody>
        </p:sp>
        <p:pic>
          <p:nvPicPr>
            <p:cNvPr id="33" name="Picture 18" descr="David Blaauw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4" t="12530" r="10351" b="21664"/>
            <a:stretch/>
          </p:blipFill>
          <p:spPr bwMode="auto">
            <a:xfrm>
              <a:off x="10532107" y="1958962"/>
              <a:ext cx="1057545" cy="124738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78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MPQ: A protocol standard for register and memory access brings SOC efficiency to multi-chip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Architectural shift: Remove CPU from steady-state operation</a:t>
            </a:r>
          </a:p>
          <a:p>
            <a:pPr lvl="1"/>
            <a:r>
              <a:rPr lang="en-US" dirty="0" smtClean="0"/>
              <a:t>Pre-programmed commands:</a:t>
            </a:r>
          </a:p>
          <a:p>
            <a:pPr lvl="2"/>
            <a:r>
              <a:rPr lang="en-US" dirty="0" smtClean="0"/>
              <a:t>ADC: “Every 128 samples, send DMA to radio”</a:t>
            </a:r>
          </a:p>
          <a:p>
            <a:pPr lvl="2"/>
            <a:r>
              <a:rPr lang="en-US" dirty="0" smtClean="0"/>
              <a:t>RF: “On DMA CH1 event, send buffer as payload of PKT_TEMPLATE_1”</a:t>
            </a:r>
          </a:p>
          <a:p>
            <a:pPr lvl="1"/>
            <a:r>
              <a:rPr lang="en-US" dirty="0" smtClean="0"/>
              <a:t>Atmel’s “sleepwalking”, TI’s </a:t>
            </a:r>
            <a:r>
              <a:rPr lang="el-GR" dirty="0"/>
              <a:t>μ</a:t>
            </a:r>
            <a:r>
              <a:rPr lang="en-US" dirty="0" smtClean="0"/>
              <a:t>DMA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38200" y="3974592"/>
            <a:ext cx="3538728" cy="26456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Traditional SOC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86256" y="4608576"/>
            <a:ext cx="877824" cy="877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CPU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286256" y="5638800"/>
            <a:ext cx="877824" cy="877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ADC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098292" y="5638800"/>
            <a:ext cx="877824" cy="877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098292" y="4608576"/>
            <a:ext cx="877824" cy="877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0710" y="5221224"/>
            <a:ext cx="329184" cy="216408"/>
          </a:xfrm>
          <a:prstGeom prst="rect">
            <a:avLst/>
          </a:prstGeom>
          <a:solidFill>
            <a:srgbClr val="FD57E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70710" y="5702819"/>
            <a:ext cx="329184" cy="216408"/>
          </a:xfrm>
          <a:prstGeom prst="rect">
            <a:avLst/>
          </a:prstGeom>
          <a:solidFill>
            <a:srgbClr val="FD57E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35427" y="5702819"/>
            <a:ext cx="329184" cy="216408"/>
          </a:xfrm>
          <a:prstGeom prst="rect">
            <a:avLst/>
          </a:prstGeom>
          <a:solidFill>
            <a:srgbClr val="FD57E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35427" y="5228675"/>
            <a:ext cx="329184" cy="216408"/>
          </a:xfrm>
          <a:prstGeom prst="rect">
            <a:avLst/>
          </a:prstGeom>
          <a:solidFill>
            <a:srgbClr val="FD57E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0" idx="3"/>
            <a:endCxn id="13" idx="1"/>
          </p:cNvCxnSpPr>
          <p:nvPr/>
        </p:nvCxnSpPr>
        <p:spPr>
          <a:xfrm>
            <a:off x="2199894" y="5329428"/>
            <a:ext cx="835533" cy="745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1" idx="3"/>
            <a:endCxn id="12" idx="1"/>
          </p:cNvCxnSpPr>
          <p:nvPr/>
        </p:nvCxnSpPr>
        <p:spPr>
          <a:xfrm>
            <a:off x="2199894" y="5811023"/>
            <a:ext cx="835533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607564" y="5345837"/>
            <a:ext cx="0" cy="46518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666204" y="4603590"/>
            <a:ext cx="1947786" cy="1913034"/>
            <a:chOff x="3666204" y="4603590"/>
            <a:chExt cx="1947786" cy="1913034"/>
          </a:xfrm>
        </p:grpSpPr>
        <p:sp>
          <p:nvSpPr>
            <p:cNvPr id="22" name="Rounded Rectangle 21"/>
            <p:cNvSpPr/>
            <p:nvPr/>
          </p:nvSpPr>
          <p:spPr>
            <a:xfrm>
              <a:off x="4522469" y="5638800"/>
              <a:ext cx="1091521" cy="8778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Sensor</a:t>
              </a:r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522468" y="4603590"/>
              <a:ext cx="1091521" cy="87782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Radio</a:t>
              </a:r>
              <a:endParaRPr lang="en-US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666204" y="6262262"/>
              <a:ext cx="1129823" cy="216408"/>
              <a:chOff x="3666204" y="4642756"/>
              <a:chExt cx="1129823" cy="216408"/>
            </a:xfrm>
            <a:solidFill>
              <a:srgbClr val="D883FF"/>
            </a:solidFill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3830220" y="4753356"/>
                <a:ext cx="835533" cy="0"/>
              </a:xfrm>
              <a:prstGeom prst="line">
                <a:avLst/>
              </a:prstGeom>
              <a:grpFill/>
              <a:ln w="38100">
                <a:solidFill>
                  <a:srgbClr val="D88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/>
              <p:cNvSpPr/>
              <p:nvPr/>
            </p:nvSpPr>
            <p:spPr>
              <a:xfrm>
                <a:off x="3666204" y="4642756"/>
                <a:ext cx="329184" cy="216408"/>
              </a:xfrm>
              <a:prstGeom prst="rect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4466843" y="4642756"/>
                <a:ext cx="329184" cy="216408"/>
              </a:xfrm>
              <a:prstGeom prst="rect">
                <a:avLst/>
              </a:prstGeom>
              <a:grpFill/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666204" y="4693875"/>
              <a:ext cx="1129823" cy="216408"/>
              <a:chOff x="3666204" y="6256861"/>
              <a:chExt cx="1129823" cy="216408"/>
            </a:xfrm>
            <a:solidFill>
              <a:srgbClr val="FF2600"/>
            </a:solidFill>
          </p:grpSpPr>
          <p:cxnSp>
            <p:nvCxnSpPr>
              <p:cNvPr id="23" name="Straight Connector 22"/>
              <p:cNvCxnSpPr/>
              <p:nvPr/>
            </p:nvCxnSpPr>
            <p:spPr>
              <a:xfrm>
                <a:off x="3830220" y="6367461"/>
                <a:ext cx="835533" cy="0"/>
              </a:xfrm>
              <a:prstGeom prst="line">
                <a:avLst/>
              </a:prstGeom>
              <a:grpFill/>
              <a:ln w="38100">
                <a:solidFill>
                  <a:srgbClr val="FF26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3666204" y="6256861"/>
                <a:ext cx="329184" cy="216408"/>
              </a:xfrm>
              <a:prstGeom prst="rect">
                <a:avLst/>
              </a:prstGeom>
              <a:grpFill/>
              <a:ln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4466843" y="6256861"/>
                <a:ext cx="329184" cy="216408"/>
              </a:xfrm>
              <a:prstGeom prst="rect">
                <a:avLst/>
              </a:prstGeom>
              <a:grpFill/>
              <a:ln>
                <a:solidFill>
                  <a:srgbClr val="FF2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5752213" y="3942693"/>
            <a:ext cx="643712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/>
                </a:solidFill>
              </a:rPr>
              <a:t>SOCs:</a:t>
            </a:r>
          </a:p>
          <a:p>
            <a:r>
              <a:rPr lang="en-US" sz="2800" dirty="0" smtClean="0"/>
              <a:t>Efficiency demands pushing designs back to a monolithic architecture</a:t>
            </a:r>
          </a:p>
          <a:p>
            <a:endParaRPr lang="en-US" sz="2800" dirty="0"/>
          </a:p>
          <a:p>
            <a:r>
              <a:rPr lang="en-US" sz="2800" dirty="0" smtClean="0"/>
              <a:t>But the extensible parts aren’t efficient!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CPU can’t program sensor to send packet</a:t>
            </a:r>
            <a:endParaRPr 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MPQ: A protocol standard for register and memory access brings SOC efficiency to multi-chip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Architectural shift: Remove CPU from steady-state operation</a:t>
            </a:r>
          </a:p>
          <a:p>
            <a:pPr lvl="1"/>
            <a:r>
              <a:rPr lang="en-US" dirty="0" smtClean="0"/>
              <a:t>Pre-programmed commands:</a:t>
            </a:r>
          </a:p>
          <a:p>
            <a:pPr lvl="2"/>
            <a:r>
              <a:rPr lang="en-US" dirty="0" smtClean="0"/>
              <a:t>ADC: “Every 128 samples, send DMA to radio”</a:t>
            </a:r>
          </a:p>
          <a:p>
            <a:pPr lvl="2"/>
            <a:r>
              <a:rPr lang="en-US" dirty="0" smtClean="0"/>
              <a:t>RF: “On DMA CH1 event, send buffer as payload of PKT_TEMPLATE_1”</a:t>
            </a:r>
          </a:p>
          <a:p>
            <a:pPr lvl="1"/>
            <a:r>
              <a:rPr lang="en-US" dirty="0" smtClean="0"/>
              <a:t>Atmel’s “sleepwalking”, TI’s </a:t>
            </a:r>
            <a:r>
              <a:rPr lang="el-GR" dirty="0"/>
              <a:t>μ</a:t>
            </a:r>
            <a:r>
              <a:rPr lang="en-US" dirty="0" smtClean="0"/>
              <a:t>DMA controller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38200" y="3974592"/>
            <a:ext cx="3538728" cy="26456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Traditional SOC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286256" y="4608576"/>
            <a:ext cx="877824" cy="877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CPU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286256" y="5638800"/>
            <a:ext cx="877824" cy="877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ADC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098292" y="5638800"/>
            <a:ext cx="877824" cy="877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098292" y="4608576"/>
            <a:ext cx="877824" cy="877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70710" y="5221224"/>
            <a:ext cx="329184" cy="216408"/>
          </a:xfrm>
          <a:prstGeom prst="rect">
            <a:avLst/>
          </a:prstGeom>
          <a:solidFill>
            <a:srgbClr val="FD57E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70710" y="5702819"/>
            <a:ext cx="329184" cy="216408"/>
          </a:xfrm>
          <a:prstGeom prst="rect">
            <a:avLst/>
          </a:prstGeom>
          <a:solidFill>
            <a:srgbClr val="FD57E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35427" y="5702819"/>
            <a:ext cx="329184" cy="216408"/>
          </a:xfrm>
          <a:prstGeom prst="rect">
            <a:avLst/>
          </a:prstGeom>
          <a:solidFill>
            <a:srgbClr val="FD57E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35427" y="5228675"/>
            <a:ext cx="329184" cy="216408"/>
          </a:xfrm>
          <a:prstGeom prst="rect">
            <a:avLst/>
          </a:prstGeom>
          <a:solidFill>
            <a:srgbClr val="FD57E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0" idx="3"/>
            <a:endCxn id="13" idx="1"/>
          </p:cNvCxnSpPr>
          <p:nvPr/>
        </p:nvCxnSpPr>
        <p:spPr>
          <a:xfrm>
            <a:off x="2199894" y="5329428"/>
            <a:ext cx="835533" cy="745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1" idx="3"/>
            <a:endCxn id="12" idx="1"/>
          </p:cNvCxnSpPr>
          <p:nvPr/>
        </p:nvCxnSpPr>
        <p:spPr>
          <a:xfrm>
            <a:off x="2199894" y="5811023"/>
            <a:ext cx="835533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607564" y="5345837"/>
            <a:ext cx="0" cy="465186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068070" y="5638800"/>
            <a:ext cx="1091521" cy="877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Sensor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068069" y="4603590"/>
            <a:ext cx="1091521" cy="8778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Radio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666204" y="6262262"/>
            <a:ext cx="1685526" cy="216408"/>
            <a:chOff x="3666204" y="4642756"/>
            <a:chExt cx="1685526" cy="216408"/>
          </a:xfrm>
          <a:solidFill>
            <a:srgbClr val="D883FF"/>
          </a:solidFill>
        </p:grpSpPr>
        <p:cxnSp>
          <p:nvCxnSpPr>
            <p:cNvPr id="27" name="Straight Connector 26"/>
            <p:cNvCxnSpPr>
              <a:endCxn id="29" idx="1"/>
            </p:cNvCxnSpPr>
            <p:nvPr/>
          </p:nvCxnSpPr>
          <p:spPr>
            <a:xfrm flipV="1">
              <a:off x="3830220" y="4750960"/>
              <a:ext cx="1192326" cy="2396"/>
            </a:xfrm>
            <a:prstGeom prst="line">
              <a:avLst/>
            </a:prstGeom>
            <a:grpFill/>
            <a:ln w="38100">
              <a:solidFill>
                <a:srgbClr val="D88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3666204" y="4642756"/>
              <a:ext cx="329184" cy="216408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22546" y="4642756"/>
              <a:ext cx="329184" cy="216408"/>
            </a:xfrm>
            <a:prstGeom prst="rect">
              <a:avLst/>
            </a:prstGeom>
            <a:grp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5004834" y="5205005"/>
            <a:ext cx="329184" cy="216408"/>
          </a:xfrm>
          <a:prstGeom prst="rect">
            <a:avLst/>
          </a:prstGeom>
          <a:solidFill>
            <a:srgbClr val="D883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endCxn id="32" idx="1"/>
          </p:cNvCxnSpPr>
          <p:nvPr/>
        </p:nvCxnSpPr>
        <p:spPr>
          <a:xfrm>
            <a:off x="4667257" y="5313209"/>
            <a:ext cx="337577" cy="0"/>
          </a:xfrm>
          <a:prstGeom prst="line">
            <a:avLst/>
          </a:prstGeom>
          <a:solidFill>
            <a:srgbClr val="7030A0"/>
          </a:solidFill>
          <a:ln w="38100">
            <a:solidFill>
              <a:srgbClr val="D88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667257" y="5313209"/>
            <a:ext cx="0" cy="1057257"/>
          </a:xfrm>
          <a:prstGeom prst="line">
            <a:avLst/>
          </a:prstGeom>
          <a:solidFill>
            <a:srgbClr val="7030A0"/>
          </a:solidFill>
          <a:ln w="38100">
            <a:solidFill>
              <a:srgbClr val="D88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64223" y="5287803"/>
            <a:ext cx="5825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/>
                </a:solidFill>
              </a:rPr>
              <a:t>The issue isn’t the </a:t>
            </a:r>
            <a:r>
              <a:rPr lang="en-US" sz="2800" b="1" smtClean="0">
                <a:solidFill>
                  <a:schemeClr val="accent4"/>
                </a:solidFill>
              </a:rPr>
              <a:t>physical layer</a:t>
            </a:r>
            <a:endParaRPr lang="en-US" sz="2800" dirty="0" smtClean="0">
              <a:solidFill>
                <a:schemeClr val="accent4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2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clean break of a new bus is an opportunity to standardize basic constructs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88040" cy="4351338"/>
          </a:xfrm>
        </p:spPr>
        <p:txBody>
          <a:bodyPr/>
          <a:lstStyle/>
          <a:p>
            <a:r>
              <a:rPr lang="en-US" dirty="0" smtClean="0"/>
              <a:t>MPQ – “For those who mind their P’s &amp; Q’s on </a:t>
            </a:r>
            <a:r>
              <a:rPr lang="en-US" dirty="0" err="1" smtClean="0"/>
              <a:t>MBus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Does not specify device behavior, command interface,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Only specifies</a:t>
            </a:r>
          </a:p>
          <a:p>
            <a:pPr lvl="2"/>
            <a:r>
              <a:rPr lang="en-US" dirty="0" smtClean="0"/>
              <a:t>What a “register” looks like</a:t>
            </a:r>
          </a:p>
          <a:p>
            <a:pPr lvl="2"/>
            <a:r>
              <a:rPr lang="en-US" dirty="0" smtClean="0"/>
              <a:t>What “memory” looks like</a:t>
            </a:r>
          </a:p>
          <a:p>
            <a:pPr lvl="2"/>
            <a:r>
              <a:rPr lang="en-US" dirty="0" smtClean="0"/>
              <a:t>And how to read and write registers and memory</a:t>
            </a:r>
          </a:p>
          <a:p>
            <a:r>
              <a:rPr lang="en-US" i="1" dirty="0" smtClean="0"/>
              <a:t>This is enough to enable powerful system synthesis constructs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dirty="0" smtClean="0"/>
              <a:t>		And aligns with how systems are already designed today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6576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ack and die phot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8" t="41555" r="608" b="2277"/>
          <a:stretch/>
        </p:blipFill>
        <p:spPr>
          <a:xfrm>
            <a:off x="1288400" y="4632959"/>
            <a:ext cx="1159709" cy="20294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29214" y="5829961"/>
            <a:ext cx="518895" cy="300815"/>
          </a:xfrm>
          <a:prstGeom prst="rect">
            <a:avLst/>
          </a:prstGeom>
          <a:solidFill>
            <a:srgbClr val="FD57E1">
              <a:alpha val="50196"/>
            </a:srgbClr>
          </a:solidFill>
          <a:ln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mtClean="0"/>
              <a:t>MPQ</a:t>
            </a:r>
            <a:endParaRPr lang="en-US" sz="11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MBus</a:t>
            </a:r>
            <a:r>
              <a:rPr lang="en-US" dirty="0" smtClean="0"/>
              <a:t> and MPQ are available today: </a:t>
            </a:r>
            <a:r>
              <a:rPr lang="en-US" dirty="0" err="1" smtClean="0"/>
              <a:t>mbus.io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259564" cy="91757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218944" y="1825625"/>
            <a:ext cx="9134856" cy="4351338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MBus</a:t>
            </a:r>
            <a:r>
              <a:rPr lang="en-US" dirty="0" smtClean="0"/>
              <a:t> Compatible”</a:t>
            </a:r>
          </a:p>
          <a:p>
            <a:pPr lvl="1"/>
            <a:r>
              <a:rPr lang="en-US" dirty="0" smtClean="0"/>
              <a:t>Logo certification</a:t>
            </a:r>
          </a:p>
          <a:p>
            <a:endParaRPr lang="en-US" dirty="0"/>
          </a:p>
          <a:p>
            <a:r>
              <a:rPr lang="en-US" dirty="0" smtClean="0"/>
              <a:t>Specification and Verilog available (free forever)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MBus</a:t>
            </a:r>
            <a:r>
              <a:rPr lang="en-US" dirty="0" smtClean="0"/>
              <a:t> + MPQ: Standard interface for mm-scale components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takes a village…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733031" y="7536722"/>
            <a:ext cx="10620769" cy="0"/>
          </a:xfrm>
          <a:prstGeom prst="straightConnector1">
            <a:avLst/>
          </a:prstGeom>
          <a:ln w="444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144618" y="7287340"/>
            <a:ext cx="0" cy="5365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18526" y="7287340"/>
            <a:ext cx="0" cy="5365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14745" y="77828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899284" y="77828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89940" y="778280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45329" y="778280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65452" y="778280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20841" y="778280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176230" y="778280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236428" y="7782806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310366" y="7287340"/>
            <a:ext cx="0" cy="5365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49381" y="7287340"/>
            <a:ext cx="0" cy="5365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383808" y="7287340"/>
            <a:ext cx="0" cy="5365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439197" y="7287340"/>
            <a:ext cx="0" cy="5365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496991" y="7298675"/>
            <a:ext cx="0" cy="5365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554784" y="7287339"/>
            <a:ext cx="0" cy="5365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3031" y="7782806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103007" y="7268447"/>
            <a:ext cx="0" cy="53654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104" y="7036095"/>
            <a:ext cx="1036017" cy="1001251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16840" y="1755674"/>
            <a:ext cx="967525" cy="1511395"/>
            <a:chOff x="5026685" y="1772751"/>
            <a:chExt cx="967525" cy="1511395"/>
          </a:xfrm>
        </p:grpSpPr>
        <p:pic>
          <p:nvPicPr>
            <p:cNvPr id="2050" name="Picture 2" descr="http://www.ee.columbia.edu/files/seasdepts/ks2719@columbia.edu/person/person_images/seok300x40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329" y="1772751"/>
              <a:ext cx="948881" cy="126517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5026685" y="3037925"/>
              <a:ext cx="9284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Mingoo</a:t>
              </a:r>
              <a:r>
                <a:rPr lang="en-US" sz="1000" dirty="0" smtClean="0"/>
                <a:t> </a:t>
              </a:r>
              <a:r>
                <a:rPr lang="en-US" sz="1000" dirty="0" err="1" smtClean="0"/>
                <a:t>Seok</a:t>
              </a:r>
              <a:endParaRPr lang="en-US" sz="10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06513" y="1755674"/>
            <a:ext cx="964277" cy="1518060"/>
            <a:chOff x="5960065" y="2129773"/>
            <a:chExt cx="964277" cy="1518060"/>
          </a:xfrm>
        </p:grpSpPr>
        <p:pic>
          <p:nvPicPr>
            <p:cNvPr id="2052" name="Picture 4" descr="Johanna Mathieu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79" t="1903" r="11536" b="11882"/>
            <a:stretch/>
          </p:blipFill>
          <p:spPr bwMode="auto">
            <a:xfrm>
              <a:off x="5985163" y="2129773"/>
              <a:ext cx="939179" cy="126517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5960065" y="3401612"/>
              <a:ext cx="9492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Scott Hanson</a:t>
              </a:r>
              <a:endParaRPr lang="en-US" sz="1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14344" y="1754431"/>
            <a:ext cx="984565" cy="1518060"/>
            <a:chOff x="7109447" y="2129773"/>
            <a:chExt cx="984565" cy="1518060"/>
          </a:xfrm>
        </p:grpSpPr>
        <p:sp>
          <p:nvSpPr>
            <p:cNvPr id="36" name="TextBox 35"/>
            <p:cNvSpPr txBox="1"/>
            <p:nvPr/>
          </p:nvSpPr>
          <p:spPr>
            <a:xfrm>
              <a:off x="7109447" y="3401612"/>
              <a:ext cx="9845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Yu-</a:t>
              </a:r>
              <a:r>
                <a:rPr lang="en-US" sz="1000" dirty="0" err="1" smtClean="0"/>
                <a:t>Shiang</a:t>
              </a:r>
              <a:r>
                <a:rPr lang="en-US" sz="1000" dirty="0" smtClean="0"/>
                <a:t> Lin</a:t>
              </a:r>
              <a:endParaRPr lang="en-US" sz="1000" dirty="0"/>
            </a:p>
          </p:txBody>
        </p:sp>
        <p:pic>
          <p:nvPicPr>
            <p:cNvPr id="2054" name="Picture 6" descr="Yu-Shiang Li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7" t="5914" r="23333" b="24956"/>
            <a:stretch/>
          </p:blipFill>
          <p:spPr bwMode="auto">
            <a:xfrm>
              <a:off x="7156114" y="2129773"/>
              <a:ext cx="924894" cy="125977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8" name="Group 2047"/>
          <p:cNvGrpSpPr/>
          <p:nvPr/>
        </p:nvGrpSpPr>
        <p:grpSpPr>
          <a:xfrm>
            <a:off x="3450049" y="1742880"/>
            <a:ext cx="1003430" cy="1514446"/>
            <a:chOff x="4215083" y="1958962"/>
            <a:chExt cx="1003430" cy="1514446"/>
          </a:xfrm>
        </p:grpSpPr>
        <p:sp>
          <p:nvSpPr>
            <p:cNvPr id="35" name="TextBox 34"/>
            <p:cNvSpPr txBox="1"/>
            <p:nvPr/>
          </p:nvSpPr>
          <p:spPr>
            <a:xfrm>
              <a:off x="4215083" y="3227187"/>
              <a:ext cx="9845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ZhiYoong</a:t>
              </a:r>
              <a:r>
                <a:rPr lang="en-US" sz="1000" dirty="0" smtClean="0"/>
                <a:t> Foo</a:t>
              </a:r>
              <a:endParaRPr lang="en-US" sz="1000" dirty="0"/>
            </a:p>
          </p:txBody>
        </p:sp>
        <p:pic>
          <p:nvPicPr>
            <p:cNvPr id="2056" name="Picture 8" descr="Zhi Yoong Foo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67" t="8408" r="22117" b="-50"/>
            <a:stretch/>
          </p:blipFill>
          <p:spPr bwMode="auto">
            <a:xfrm>
              <a:off x="4247515" y="1958962"/>
              <a:ext cx="970998" cy="124842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49" name="Group 2048"/>
          <p:cNvGrpSpPr/>
          <p:nvPr/>
        </p:nvGrpSpPr>
        <p:grpSpPr>
          <a:xfrm>
            <a:off x="4611353" y="1752547"/>
            <a:ext cx="972787" cy="1494489"/>
            <a:chOff x="5442827" y="1958962"/>
            <a:chExt cx="972787" cy="1494489"/>
          </a:xfrm>
        </p:grpSpPr>
        <p:sp>
          <p:nvSpPr>
            <p:cNvPr id="32" name="TextBox 31"/>
            <p:cNvSpPr txBox="1"/>
            <p:nvPr/>
          </p:nvSpPr>
          <p:spPr>
            <a:xfrm>
              <a:off x="5442827" y="3207230"/>
              <a:ext cx="9509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Daeyeon</a:t>
              </a:r>
              <a:r>
                <a:rPr lang="en-US" sz="1000" dirty="0" smtClean="0"/>
                <a:t> Kim</a:t>
              </a:r>
              <a:endParaRPr lang="en-US" sz="1000" dirty="0"/>
            </a:p>
          </p:txBody>
        </p:sp>
        <p:pic>
          <p:nvPicPr>
            <p:cNvPr id="2058" name="Picture 10" descr="Daeyeon Kim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6" t="10027" r="8927"/>
            <a:stretch/>
          </p:blipFill>
          <p:spPr bwMode="auto">
            <a:xfrm>
              <a:off x="5450285" y="1958962"/>
              <a:ext cx="965329" cy="125350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1" name="Group 2050"/>
          <p:cNvGrpSpPr/>
          <p:nvPr/>
        </p:nvGrpSpPr>
        <p:grpSpPr>
          <a:xfrm>
            <a:off x="5574070" y="1752623"/>
            <a:ext cx="1111202" cy="1494489"/>
            <a:chOff x="6634694" y="1958962"/>
            <a:chExt cx="1111202" cy="1494489"/>
          </a:xfrm>
        </p:grpSpPr>
        <p:sp>
          <p:nvSpPr>
            <p:cNvPr id="33" name="TextBox 32"/>
            <p:cNvSpPr txBox="1"/>
            <p:nvPr/>
          </p:nvSpPr>
          <p:spPr>
            <a:xfrm>
              <a:off x="6634694" y="3207230"/>
              <a:ext cx="11112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Yoonmyung</a:t>
              </a:r>
              <a:r>
                <a:rPr lang="en-US" sz="1000" dirty="0" smtClean="0"/>
                <a:t> Lee</a:t>
              </a:r>
              <a:endParaRPr lang="en-US" sz="1000" dirty="0"/>
            </a:p>
          </p:txBody>
        </p:sp>
        <p:pic>
          <p:nvPicPr>
            <p:cNvPr id="2060" name="Picture 12" descr="https://sites.google.com/site/yoonmyunglee/_/rsrc/1292574919952/Home/Yoonmyung%20Lee.jpg?height=200&amp;width=160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36" r="11046"/>
            <a:stretch/>
          </p:blipFill>
          <p:spPr bwMode="auto">
            <a:xfrm>
              <a:off x="6804018" y="1958962"/>
              <a:ext cx="759125" cy="124826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3" name="Group 2052"/>
          <p:cNvGrpSpPr/>
          <p:nvPr/>
        </p:nvGrpSpPr>
        <p:grpSpPr>
          <a:xfrm>
            <a:off x="6633426" y="1752623"/>
            <a:ext cx="1093569" cy="1494489"/>
            <a:chOff x="7913527" y="1958962"/>
            <a:chExt cx="1093569" cy="1494489"/>
          </a:xfrm>
        </p:grpSpPr>
        <p:sp>
          <p:nvSpPr>
            <p:cNvPr id="34" name="TextBox 33"/>
            <p:cNvSpPr txBox="1"/>
            <p:nvPr/>
          </p:nvSpPr>
          <p:spPr>
            <a:xfrm>
              <a:off x="7913527" y="3207230"/>
              <a:ext cx="10935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Nurrachman</a:t>
              </a:r>
              <a:r>
                <a:rPr lang="en-US" sz="1000" dirty="0" smtClean="0"/>
                <a:t> Liu</a:t>
              </a:r>
              <a:endParaRPr lang="en-US" sz="1000" dirty="0"/>
            </a:p>
          </p:txBody>
        </p:sp>
        <p:pic>
          <p:nvPicPr>
            <p:cNvPr id="2062" name="Picture 14" descr="Nurrachman Liu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9" r="7399" b="31453"/>
            <a:stretch/>
          </p:blipFill>
          <p:spPr bwMode="auto">
            <a:xfrm>
              <a:off x="8007067" y="1958962"/>
              <a:ext cx="931653" cy="127489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5" name="Group 2054"/>
          <p:cNvGrpSpPr/>
          <p:nvPr/>
        </p:nvGrpSpPr>
        <p:grpSpPr>
          <a:xfrm>
            <a:off x="7763487" y="1752623"/>
            <a:ext cx="1167307" cy="1493607"/>
            <a:chOff x="9110624" y="1958962"/>
            <a:chExt cx="1167307" cy="1493607"/>
          </a:xfrm>
        </p:grpSpPr>
        <p:sp>
          <p:nvSpPr>
            <p:cNvPr id="47" name="TextBox 46"/>
            <p:cNvSpPr txBox="1"/>
            <p:nvPr/>
          </p:nvSpPr>
          <p:spPr>
            <a:xfrm>
              <a:off x="9110624" y="3206348"/>
              <a:ext cx="11432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Dennis Sylvester</a:t>
              </a:r>
              <a:endParaRPr lang="en-US" sz="1000" dirty="0"/>
            </a:p>
          </p:txBody>
        </p:sp>
        <p:pic>
          <p:nvPicPr>
            <p:cNvPr id="2064" name="Picture 16" descr="http://web.eecs.umich.edu/%7Edennis/syl2012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0182" y="1958962"/>
              <a:ext cx="1067749" cy="124826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7" name="Group 2056"/>
          <p:cNvGrpSpPr/>
          <p:nvPr/>
        </p:nvGrpSpPr>
        <p:grpSpPr>
          <a:xfrm>
            <a:off x="116840" y="3369092"/>
            <a:ext cx="1057545" cy="1493607"/>
            <a:chOff x="10532107" y="1958962"/>
            <a:chExt cx="1057545" cy="1493607"/>
          </a:xfrm>
        </p:grpSpPr>
        <p:sp>
          <p:nvSpPr>
            <p:cNvPr id="49" name="TextBox 48"/>
            <p:cNvSpPr txBox="1"/>
            <p:nvPr/>
          </p:nvSpPr>
          <p:spPr>
            <a:xfrm>
              <a:off x="10561383" y="3206348"/>
              <a:ext cx="9653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David </a:t>
              </a:r>
              <a:r>
                <a:rPr lang="en-US" sz="1000" dirty="0" err="1" smtClean="0"/>
                <a:t>Blaauw</a:t>
              </a:r>
              <a:endParaRPr lang="en-US" sz="1000" dirty="0"/>
            </a:p>
          </p:txBody>
        </p:sp>
        <p:pic>
          <p:nvPicPr>
            <p:cNvPr id="2066" name="Picture 18" descr="David Blaauw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4" t="12530" r="10351" b="21664"/>
            <a:stretch/>
          </p:blipFill>
          <p:spPr bwMode="auto">
            <a:xfrm>
              <a:off x="10532107" y="1958962"/>
              <a:ext cx="1057545" cy="124738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1" name="Group 2060"/>
          <p:cNvGrpSpPr/>
          <p:nvPr/>
        </p:nvGrpSpPr>
        <p:grpSpPr>
          <a:xfrm>
            <a:off x="1211200" y="3369697"/>
            <a:ext cx="986167" cy="1492888"/>
            <a:chOff x="1711495" y="3682434"/>
            <a:chExt cx="986167" cy="1492888"/>
          </a:xfrm>
        </p:grpSpPr>
        <p:sp>
          <p:nvSpPr>
            <p:cNvPr id="48" name="TextBox 47"/>
            <p:cNvSpPr txBox="1"/>
            <p:nvPr/>
          </p:nvSpPr>
          <p:spPr>
            <a:xfrm>
              <a:off x="1711495" y="4929101"/>
              <a:ext cx="9861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Gregory Chen</a:t>
              </a:r>
              <a:endParaRPr lang="en-US" sz="1000" dirty="0"/>
            </a:p>
          </p:txBody>
        </p:sp>
        <p:pic>
          <p:nvPicPr>
            <p:cNvPr id="2059" name="Picture 205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98247" y="3682434"/>
              <a:ext cx="855947" cy="1247386"/>
            </a:xfrm>
            <a:prstGeom prst="roundRect">
              <a:avLst/>
            </a:prstGeom>
          </p:spPr>
        </p:pic>
      </p:grpSp>
      <p:grpSp>
        <p:nvGrpSpPr>
          <p:cNvPr id="2063" name="Group 2062"/>
          <p:cNvGrpSpPr/>
          <p:nvPr/>
        </p:nvGrpSpPr>
        <p:grpSpPr>
          <a:xfrm>
            <a:off x="9742753" y="4946298"/>
            <a:ext cx="1034257" cy="1649010"/>
            <a:chOff x="2848275" y="3682434"/>
            <a:chExt cx="1034257" cy="1649010"/>
          </a:xfrm>
        </p:grpSpPr>
        <p:sp>
          <p:nvSpPr>
            <p:cNvPr id="50" name="TextBox 49"/>
            <p:cNvSpPr txBox="1"/>
            <p:nvPr/>
          </p:nvSpPr>
          <p:spPr>
            <a:xfrm>
              <a:off x="2848275" y="4931334"/>
              <a:ext cx="10342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/>
                <a:t>Mohammad</a:t>
              </a:r>
            </a:p>
            <a:p>
              <a:pPr algn="ctr"/>
              <a:r>
                <a:rPr lang="en-US" sz="1000" dirty="0" smtClean="0"/>
                <a:t>Hassan </a:t>
              </a:r>
              <a:r>
                <a:rPr lang="en-US" sz="1000" dirty="0" err="1" smtClean="0"/>
                <a:t>Ghaed</a:t>
              </a:r>
              <a:endParaRPr lang="en-US" sz="1000" dirty="0"/>
            </a:p>
          </p:txBody>
        </p:sp>
        <p:pic>
          <p:nvPicPr>
            <p:cNvPr id="2068" name="Picture 20" descr="https://media.licdn.com/mpr/mpr/shrinknp_400_400/p/1/005/00f/026/3f1329e.jpg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52" t="19018" r="28428" b="20883"/>
            <a:stretch/>
          </p:blipFill>
          <p:spPr bwMode="auto">
            <a:xfrm>
              <a:off x="2893372" y="3682434"/>
              <a:ext cx="944065" cy="1243703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5" name="Group 2064"/>
          <p:cNvGrpSpPr/>
          <p:nvPr/>
        </p:nvGrpSpPr>
        <p:grpSpPr>
          <a:xfrm>
            <a:off x="2269631" y="3379002"/>
            <a:ext cx="1016777" cy="1479773"/>
            <a:chOff x="4043322" y="3682434"/>
            <a:chExt cx="1016777" cy="1479773"/>
          </a:xfrm>
        </p:grpSpPr>
        <p:sp>
          <p:nvSpPr>
            <p:cNvPr id="52" name="TextBox 51"/>
            <p:cNvSpPr txBox="1"/>
            <p:nvPr/>
          </p:nvSpPr>
          <p:spPr>
            <a:xfrm>
              <a:off x="4043322" y="4915986"/>
              <a:ext cx="9941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Razi-ul</a:t>
              </a:r>
              <a:r>
                <a:rPr lang="en-US" sz="1000" dirty="0" smtClean="0"/>
                <a:t> </a:t>
              </a:r>
              <a:r>
                <a:rPr lang="en-US" sz="1000" dirty="0" err="1" smtClean="0"/>
                <a:t>Haque</a:t>
              </a:r>
              <a:endParaRPr lang="en-US" sz="1000" dirty="0"/>
            </a:p>
          </p:txBody>
        </p:sp>
        <p:pic>
          <p:nvPicPr>
            <p:cNvPr id="2070" name="Picture 22" descr="http://web.eecs.umich.edu/%7Ewise/images/razi-ul_haque.jp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2408" y="3682434"/>
              <a:ext cx="997691" cy="1241315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7" name="Group 2066"/>
          <p:cNvGrpSpPr/>
          <p:nvPr/>
        </p:nvGrpSpPr>
        <p:grpSpPr>
          <a:xfrm>
            <a:off x="3226694" y="3379001"/>
            <a:ext cx="1330814" cy="1501838"/>
            <a:chOff x="5214308" y="3682433"/>
            <a:chExt cx="1330814" cy="1501838"/>
          </a:xfrm>
        </p:grpSpPr>
        <p:sp>
          <p:nvSpPr>
            <p:cNvPr id="51" name="TextBox 50"/>
            <p:cNvSpPr txBox="1"/>
            <p:nvPr/>
          </p:nvSpPr>
          <p:spPr>
            <a:xfrm>
              <a:off x="5214308" y="4938050"/>
              <a:ext cx="13308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Michael </a:t>
              </a:r>
              <a:r>
                <a:rPr lang="en-US" sz="1000" dirty="0" err="1" smtClean="0"/>
                <a:t>Wieckowski</a:t>
              </a:r>
              <a:endParaRPr lang="en-US" sz="1000" dirty="0"/>
            </a:p>
          </p:txBody>
        </p:sp>
        <p:pic>
          <p:nvPicPr>
            <p:cNvPr id="2072" name="Picture 24" descr="http://michaelwieckowski.com/wp-content/uploads/2007/09/me-256x310.jpg"/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27" t="726" r="26644" b="55253"/>
            <a:stretch/>
          </p:blipFill>
          <p:spPr bwMode="auto">
            <a:xfrm>
              <a:off x="5410830" y="3682433"/>
              <a:ext cx="952185" cy="1252383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69" name="Group 2068"/>
          <p:cNvGrpSpPr/>
          <p:nvPr/>
        </p:nvGrpSpPr>
        <p:grpSpPr>
          <a:xfrm>
            <a:off x="4526494" y="3379001"/>
            <a:ext cx="967517" cy="1489577"/>
            <a:chOff x="6662370" y="3682433"/>
            <a:chExt cx="967517" cy="1489577"/>
          </a:xfrm>
        </p:grpSpPr>
        <p:sp>
          <p:nvSpPr>
            <p:cNvPr id="65" name="TextBox 64"/>
            <p:cNvSpPr txBox="1"/>
            <p:nvPr/>
          </p:nvSpPr>
          <p:spPr>
            <a:xfrm>
              <a:off x="6695231" y="4925789"/>
              <a:ext cx="9076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Yejoong</a:t>
              </a:r>
              <a:r>
                <a:rPr lang="en-US" sz="1000" dirty="0" smtClean="0"/>
                <a:t> Kim</a:t>
              </a:r>
              <a:endParaRPr lang="en-US" sz="1000" dirty="0"/>
            </a:p>
          </p:txBody>
        </p:sp>
        <p:pic>
          <p:nvPicPr>
            <p:cNvPr id="2074" name="Picture 26" descr="Yejoong Kim"/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36" t="3206" r="13842" b="27783"/>
            <a:stretch/>
          </p:blipFill>
          <p:spPr bwMode="auto">
            <a:xfrm>
              <a:off x="6662370" y="3682433"/>
              <a:ext cx="967517" cy="125862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1" name="Group 2070"/>
          <p:cNvGrpSpPr/>
          <p:nvPr/>
        </p:nvGrpSpPr>
        <p:grpSpPr>
          <a:xfrm>
            <a:off x="5634025" y="3379001"/>
            <a:ext cx="937738" cy="1494075"/>
            <a:chOff x="7833107" y="3682433"/>
            <a:chExt cx="937738" cy="1494075"/>
          </a:xfrm>
        </p:grpSpPr>
        <p:sp>
          <p:nvSpPr>
            <p:cNvPr id="67" name="TextBox 66"/>
            <p:cNvSpPr txBox="1"/>
            <p:nvPr/>
          </p:nvSpPr>
          <p:spPr>
            <a:xfrm>
              <a:off x="7842386" y="4930287"/>
              <a:ext cx="88678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Gyouho</a:t>
              </a:r>
              <a:r>
                <a:rPr lang="en-US" sz="1000" dirty="0" smtClean="0"/>
                <a:t> Kim</a:t>
              </a:r>
              <a:endParaRPr lang="en-US" sz="1000" dirty="0"/>
            </a:p>
          </p:txBody>
        </p:sp>
        <p:pic>
          <p:nvPicPr>
            <p:cNvPr id="2076" name="Picture 28" descr="http://blaauw.eecs.umich.edu/getPhoto.php?u=Gyouho&amp;sid=vomuvflatyhha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68" t="9444" r="28844" b="45786"/>
            <a:stretch/>
          </p:blipFill>
          <p:spPr bwMode="auto">
            <a:xfrm>
              <a:off x="7833107" y="3682433"/>
              <a:ext cx="937738" cy="125561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3" name="Group 2072"/>
          <p:cNvGrpSpPr/>
          <p:nvPr/>
        </p:nvGrpSpPr>
        <p:grpSpPr>
          <a:xfrm>
            <a:off x="6742475" y="3379001"/>
            <a:ext cx="963672" cy="1483698"/>
            <a:chOff x="8981444" y="3682433"/>
            <a:chExt cx="963672" cy="1483698"/>
          </a:xfrm>
        </p:grpSpPr>
        <p:sp>
          <p:nvSpPr>
            <p:cNvPr id="66" name="TextBox 65"/>
            <p:cNvSpPr txBox="1"/>
            <p:nvPr/>
          </p:nvSpPr>
          <p:spPr>
            <a:xfrm>
              <a:off x="8994241" y="4919910"/>
              <a:ext cx="8931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Prabal Dutta</a:t>
              </a:r>
              <a:endParaRPr lang="en-US" sz="1000" dirty="0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19"/>
            <a:srcRect l="18597" r="22101" b="12528"/>
            <a:stretch/>
          </p:blipFill>
          <p:spPr>
            <a:xfrm>
              <a:off x="8981444" y="3682433"/>
              <a:ext cx="963672" cy="1229558"/>
            </a:xfrm>
            <a:prstGeom prst="roundRect">
              <a:avLst/>
            </a:prstGeom>
          </p:spPr>
        </p:pic>
      </p:grpSp>
      <p:grpSp>
        <p:nvGrpSpPr>
          <p:cNvPr id="2075" name="Group 2074"/>
          <p:cNvGrpSpPr/>
          <p:nvPr/>
        </p:nvGrpSpPr>
        <p:grpSpPr>
          <a:xfrm>
            <a:off x="7859661" y="3379002"/>
            <a:ext cx="997873" cy="1475778"/>
            <a:chOff x="10095302" y="3682434"/>
            <a:chExt cx="997873" cy="1475778"/>
          </a:xfrm>
        </p:grpSpPr>
        <p:sp>
          <p:nvSpPr>
            <p:cNvPr id="68" name="TextBox 67"/>
            <p:cNvSpPr txBox="1"/>
            <p:nvPr/>
          </p:nvSpPr>
          <p:spPr>
            <a:xfrm>
              <a:off x="10210959" y="4911991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Inhee</a:t>
              </a:r>
              <a:r>
                <a:rPr lang="en-US" sz="1000" dirty="0" smtClean="0"/>
                <a:t> Lee</a:t>
              </a:r>
              <a:endParaRPr lang="en-US" sz="1000" dirty="0"/>
            </a:p>
          </p:txBody>
        </p:sp>
        <p:pic>
          <p:nvPicPr>
            <p:cNvPr id="2078" name="Picture 30" descr="Inhee Lee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53" t="10420" r="30377" b="23675"/>
            <a:stretch/>
          </p:blipFill>
          <p:spPr bwMode="auto">
            <a:xfrm>
              <a:off x="10095302" y="3682434"/>
              <a:ext cx="997873" cy="125332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7" name="Group 2076"/>
          <p:cNvGrpSpPr/>
          <p:nvPr/>
        </p:nvGrpSpPr>
        <p:grpSpPr>
          <a:xfrm>
            <a:off x="8937932" y="1752623"/>
            <a:ext cx="1018227" cy="1505601"/>
            <a:chOff x="10400219" y="1958962"/>
            <a:chExt cx="1018227" cy="1505601"/>
          </a:xfrm>
        </p:grpSpPr>
        <p:sp>
          <p:nvSpPr>
            <p:cNvPr id="69" name="TextBox 68"/>
            <p:cNvSpPr txBox="1"/>
            <p:nvPr/>
          </p:nvSpPr>
          <p:spPr>
            <a:xfrm>
              <a:off x="10400219" y="321834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Suyoung</a:t>
              </a:r>
              <a:r>
                <a:rPr lang="en-US" sz="1000" dirty="0" smtClean="0"/>
                <a:t> Bang</a:t>
              </a:r>
              <a:endParaRPr lang="en-US" sz="1000" dirty="0"/>
            </a:p>
          </p:txBody>
        </p:sp>
        <p:pic>
          <p:nvPicPr>
            <p:cNvPr id="2080" name="Picture 32" descr="Suyoung Bang"/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5" t="6263" r="23283" b="20885"/>
            <a:stretch/>
          </p:blipFill>
          <p:spPr bwMode="auto">
            <a:xfrm>
              <a:off x="10475358" y="1958962"/>
              <a:ext cx="911233" cy="127160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9" name="Group 2078"/>
          <p:cNvGrpSpPr/>
          <p:nvPr/>
        </p:nvGrpSpPr>
        <p:grpSpPr>
          <a:xfrm>
            <a:off x="8671072" y="4946298"/>
            <a:ext cx="1027845" cy="1479774"/>
            <a:chOff x="10705084" y="3334573"/>
            <a:chExt cx="1027845" cy="1479774"/>
          </a:xfrm>
        </p:grpSpPr>
        <p:sp>
          <p:nvSpPr>
            <p:cNvPr id="80" name="TextBox 79"/>
            <p:cNvSpPr txBox="1"/>
            <p:nvPr/>
          </p:nvSpPr>
          <p:spPr>
            <a:xfrm>
              <a:off x="10705084" y="4568126"/>
              <a:ext cx="102784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Dongmin</a:t>
              </a:r>
              <a:r>
                <a:rPr lang="en-US" sz="1000" dirty="0" smtClean="0"/>
                <a:t> Yoon</a:t>
              </a:r>
              <a:endParaRPr lang="en-US" sz="1000" dirty="0"/>
            </a:p>
          </p:txBody>
        </p:sp>
        <p:pic>
          <p:nvPicPr>
            <p:cNvPr id="2082" name="Picture 34" descr="Dongmin Yoon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61" t="13691" r="20985" b="21266"/>
            <a:stretch/>
          </p:blipFill>
          <p:spPr bwMode="auto">
            <a:xfrm>
              <a:off x="10799077" y="3334573"/>
              <a:ext cx="913598" cy="12533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/>
          <p:cNvGrpSpPr/>
          <p:nvPr/>
        </p:nvGrpSpPr>
        <p:grpSpPr>
          <a:xfrm>
            <a:off x="1277787" y="4958662"/>
            <a:ext cx="1011815" cy="1480530"/>
            <a:chOff x="87985" y="4681109"/>
            <a:chExt cx="1011815" cy="1480530"/>
          </a:xfrm>
        </p:grpSpPr>
        <p:sp>
          <p:nvSpPr>
            <p:cNvPr id="81" name="TextBox 80"/>
            <p:cNvSpPr txBox="1"/>
            <p:nvPr/>
          </p:nvSpPr>
          <p:spPr>
            <a:xfrm>
              <a:off x="87985" y="5915418"/>
              <a:ext cx="10118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Ye-Sheng </a:t>
              </a:r>
              <a:r>
                <a:rPr lang="en-US" sz="1000" dirty="0" err="1" smtClean="0"/>
                <a:t>Kuo</a:t>
              </a:r>
              <a:endParaRPr lang="en-US" sz="1000" dirty="0"/>
            </a:p>
          </p:txBody>
        </p:sp>
        <p:pic>
          <p:nvPicPr>
            <p:cNvPr id="2084" name="Picture 36" descr="http://www.eecs.umich.edu/eecs/about/articles/2010/Kuo-150.jpg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21" y="4681109"/>
              <a:ext cx="919020" cy="1249868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2247437" y="4953126"/>
            <a:ext cx="1220206" cy="1505941"/>
            <a:chOff x="1218428" y="4676397"/>
            <a:chExt cx="1220206" cy="1505941"/>
          </a:xfrm>
        </p:grpSpPr>
        <p:sp>
          <p:nvSpPr>
            <p:cNvPr id="88" name="TextBox 87"/>
            <p:cNvSpPr txBox="1"/>
            <p:nvPr/>
          </p:nvSpPr>
          <p:spPr>
            <a:xfrm>
              <a:off x="1218428" y="5936117"/>
              <a:ext cx="12202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Benjamin </a:t>
              </a:r>
              <a:r>
                <a:rPr lang="en-US" sz="1000" dirty="0" err="1" smtClean="0"/>
                <a:t>Kempke</a:t>
              </a:r>
              <a:endParaRPr lang="en-US" sz="1000" dirty="0"/>
            </a:p>
          </p:txBody>
        </p:sp>
        <p:pic>
          <p:nvPicPr>
            <p:cNvPr id="2088" name="Picture 40" descr="http://web.eecs.umich.edu/~bpkempke/images/bpkempke.jpg"/>
            <p:cNvPicPr>
              <a:picLocks noChangeAspect="1" noChangeArrowheads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63" t="7678" r="16730" b="11617"/>
            <a:stretch/>
          </p:blipFill>
          <p:spPr bwMode="auto">
            <a:xfrm>
              <a:off x="1320673" y="4676397"/>
              <a:ext cx="997515" cy="125972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3414823" y="4949887"/>
            <a:ext cx="1104790" cy="1515992"/>
            <a:chOff x="2539612" y="4670730"/>
            <a:chExt cx="1104790" cy="1515992"/>
          </a:xfrm>
        </p:grpSpPr>
        <p:sp>
          <p:nvSpPr>
            <p:cNvPr id="82" name="TextBox 81"/>
            <p:cNvSpPr txBox="1"/>
            <p:nvPr/>
          </p:nvSpPr>
          <p:spPr>
            <a:xfrm>
              <a:off x="2539612" y="5940501"/>
              <a:ext cx="11047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Wanyeong</a:t>
              </a:r>
              <a:r>
                <a:rPr lang="en-US" sz="1000" dirty="0" smtClean="0"/>
                <a:t> Jung</a:t>
              </a:r>
              <a:endParaRPr lang="en-US" sz="1000" dirty="0"/>
            </a:p>
          </p:txBody>
        </p:sp>
        <p:pic>
          <p:nvPicPr>
            <p:cNvPr id="2090" name="Picture 42" descr="Wanyeong Jun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352" y="4670730"/>
              <a:ext cx="1009813" cy="126024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/>
          <p:cNvGrpSpPr/>
          <p:nvPr/>
        </p:nvGrpSpPr>
        <p:grpSpPr>
          <a:xfrm>
            <a:off x="4576909" y="4953950"/>
            <a:ext cx="949299" cy="1502558"/>
            <a:chOff x="3804933" y="4676397"/>
            <a:chExt cx="949299" cy="1502558"/>
          </a:xfrm>
        </p:grpSpPr>
        <p:sp>
          <p:nvSpPr>
            <p:cNvPr id="89" name="TextBox 88"/>
            <p:cNvSpPr txBox="1"/>
            <p:nvPr/>
          </p:nvSpPr>
          <p:spPr>
            <a:xfrm>
              <a:off x="3804933" y="5932734"/>
              <a:ext cx="9492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Yen-Po Chen</a:t>
              </a:r>
              <a:endParaRPr lang="en-US" sz="1000" dirty="0"/>
            </a:p>
          </p:txBody>
        </p:sp>
        <p:pic>
          <p:nvPicPr>
            <p:cNvPr id="2092" name="Picture 44" descr="https://scontent.xx.fbcdn.net/hphotos-prn2/v/t1.0-9/59131_1400475567178_3494033_n.jpg?oh=6e69c607f9d3d9c2cf4570cd8bad2504&amp;oe=563070CC"/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99" t="15936" r="43585" b="36909"/>
            <a:stretch/>
          </p:blipFill>
          <p:spPr bwMode="auto">
            <a:xfrm>
              <a:off x="3872642" y="4676397"/>
              <a:ext cx="842736" cy="126410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/>
          <p:cNvGrpSpPr/>
          <p:nvPr/>
        </p:nvGrpSpPr>
        <p:grpSpPr>
          <a:xfrm>
            <a:off x="5437629" y="4953950"/>
            <a:ext cx="1202573" cy="1494375"/>
            <a:chOff x="4689021" y="4676397"/>
            <a:chExt cx="1202573" cy="1494375"/>
          </a:xfrm>
        </p:grpSpPr>
        <p:sp>
          <p:nvSpPr>
            <p:cNvPr id="90" name="TextBox 89"/>
            <p:cNvSpPr txBox="1"/>
            <p:nvPr/>
          </p:nvSpPr>
          <p:spPr>
            <a:xfrm>
              <a:off x="4689021" y="5924551"/>
              <a:ext cx="120257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Seokhyeon</a:t>
              </a:r>
              <a:r>
                <a:rPr lang="en-US" sz="1000" dirty="0" smtClean="0"/>
                <a:t> </a:t>
              </a:r>
              <a:r>
                <a:rPr lang="en-US" sz="1000" dirty="0" err="1" smtClean="0"/>
                <a:t>Jeong</a:t>
              </a:r>
              <a:endParaRPr lang="en-US" sz="1000" dirty="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27"/>
            <a:srcRect l="10247" r="11920" b="9661"/>
            <a:stretch/>
          </p:blipFill>
          <p:spPr>
            <a:xfrm>
              <a:off x="4880496" y="4676397"/>
              <a:ext cx="870252" cy="1264104"/>
            </a:xfrm>
            <a:prstGeom prst="round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10777038" y="4964484"/>
            <a:ext cx="1106393" cy="1508453"/>
            <a:chOff x="5844237" y="4668745"/>
            <a:chExt cx="1106393" cy="1508453"/>
          </a:xfrm>
        </p:grpSpPr>
        <p:sp>
          <p:nvSpPr>
            <p:cNvPr id="92" name="TextBox 91"/>
            <p:cNvSpPr txBox="1"/>
            <p:nvPr/>
          </p:nvSpPr>
          <p:spPr>
            <a:xfrm>
              <a:off x="5844237" y="5930977"/>
              <a:ext cx="11063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Myungjoon</a:t>
              </a:r>
              <a:r>
                <a:rPr lang="en-US" sz="1000" dirty="0" smtClean="0"/>
                <a:t> Choi</a:t>
              </a:r>
              <a:endParaRPr lang="en-US" sz="1000" dirty="0"/>
            </a:p>
          </p:txBody>
        </p:sp>
        <p:pic>
          <p:nvPicPr>
            <p:cNvPr id="2094" name="Picture 46" descr="Myungjoon Choi"/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76" r="19590" b="10340"/>
            <a:stretch/>
          </p:blipFill>
          <p:spPr bwMode="auto">
            <a:xfrm>
              <a:off x="5987015" y="4668745"/>
              <a:ext cx="878001" cy="124888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/>
          <p:cNvGrpSpPr/>
          <p:nvPr/>
        </p:nvGrpSpPr>
        <p:grpSpPr>
          <a:xfrm>
            <a:off x="7542600" y="4946298"/>
            <a:ext cx="1180131" cy="1494991"/>
            <a:chOff x="6908802" y="4678796"/>
            <a:chExt cx="1180131" cy="1494991"/>
          </a:xfrm>
        </p:grpSpPr>
        <p:sp>
          <p:nvSpPr>
            <p:cNvPr id="91" name="TextBox 90"/>
            <p:cNvSpPr txBox="1"/>
            <p:nvPr/>
          </p:nvSpPr>
          <p:spPr>
            <a:xfrm>
              <a:off x="6908802" y="5927566"/>
              <a:ext cx="11801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Ronald </a:t>
              </a:r>
              <a:r>
                <a:rPr lang="en-US" sz="1000" dirty="0" err="1" smtClean="0"/>
                <a:t>Dreslinski</a:t>
              </a:r>
              <a:endParaRPr lang="en-US" sz="1000" dirty="0"/>
            </a:p>
          </p:txBody>
        </p:sp>
        <p:pic>
          <p:nvPicPr>
            <p:cNvPr id="2096" name="Picture 48" descr="http://web.eecs.umich.edu/%7Erdreslin/files/me_photo_small.jpg"/>
            <p:cNvPicPr>
              <a:picLocks noChangeAspect="1" noChangeArrowheads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0" t="11535" r="27563" b="26054"/>
            <a:stretch/>
          </p:blipFill>
          <p:spPr bwMode="auto">
            <a:xfrm>
              <a:off x="7056774" y="4678796"/>
              <a:ext cx="922660" cy="125218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1" name="Group 110"/>
          <p:cNvGrpSpPr/>
          <p:nvPr/>
        </p:nvGrpSpPr>
        <p:grpSpPr>
          <a:xfrm>
            <a:off x="9015570" y="3379001"/>
            <a:ext cx="938333" cy="1492888"/>
            <a:chOff x="10712073" y="3326938"/>
            <a:chExt cx="938333" cy="1492888"/>
          </a:xfrm>
        </p:grpSpPr>
        <p:pic>
          <p:nvPicPr>
            <p:cNvPr id="112" name="Picture 50" descr="http://patpannuto.com/images/gallery/1.jpg"/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2073" y="3326938"/>
              <a:ext cx="938333" cy="125111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/>
            <p:cNvSpPr txBox="1"/>
            <p:nvPr/>
          </p:nvSpPr>
          <p:spPr>
            <a:xfrm>
              <a:off x="10720215" y="4573605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Pat Pannuto</a:t>
              </a:r>
              <a:endParaRPr lang="en-US" sz="10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1022342" y="3378865"/>
            <a:ext cx="1079142" cy="1530961"/>
            <a:chOff x="2232359" y="-1193893"/>
            <a:chExt cx="1079142" cy="1530961"/>
          </a:xfrm>
        </p:grpSpPr>
        <p:pic>
          <p:nvPicPr>
            <p:cNvPr id="2100" name="Picture 52" descr="http://web.eecs.umich.edu/%7Ewentzlof/images/wentzloff_small.jpg"/>
            <p:cNvPicPr>
              <a:picLocks noChangeAspect="1" noChangeArrowheads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57" r="17148" b="12151"/>
            <a:stretch/>
          </p:blipFill>
          <p:spPr bwMode="auto">
            <a:xfrm>
              <a:off x="2351455" y="-1193893"/>
              <a:ext cx="914687" cy="1267496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TextBox 115"/>
            <p:cNvSpPr txBox="1"/>
            <p:nvPr/>
          </p:nvSpPr>
          <p:spPr>
            <a:xfrm>
              <a:off x="2232359" y="90847"/>
              <a:ext cx="10791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David </a:t>
              </a:r>
              <a:r>
                <a:rPr lang="en-US" sz="1000" dirty="0" err="1" smtClean="0"/>
                <a:t>Wentzloff</a:t>
              </a:r>
              <a:endParaRPr lang="en-US" sz="1000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14058" y="4953950"/>
            <a:ext cx="961124" cy="1505692"/>
            <a:chOff x="9854821" y="-1096591"/>
            <a:chExt cx="961124" cy="1505692"/>
          </a:xfrm>
        </p:grpSpPr>
        <p:sp>
          <p:nvSpPr>
            <p:cNvPr id="115" name="TextBox 114"/>
            <p:cNvSpPr txBox="1"/>
            <p:nvPr/>
          </p:nvSpPr>
          <p:spPr>
            <a:xfrm>
              <a:off x="9854821" y="128173"/>
              <a:ext cx="961124" cy="280928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Elnaz</a:t>
              </a:r>
              <a:r>
                <a:rPr lang="en-US" sz="1000" dirty="0" smtClean="0"/>
                <a:t> Ansari</a:t>
              </a:r>
              <a:endParaRPr lang="en-US" sz="1000" dirty="0"/>
            </a:p>
          </p:txBody>
        </p:sp>
        <p:pic>
          <p:nvPicPr>
            <p:cNvPr id="2102" name="Picture 54" descr="Elnaz_Ansari"/>
            <p:cNvPicPr>
              <a:picLocks noChangeAspect="1" noChangeArrowheads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2" t="8151" r="5113"/>
            <a:stretch/>
          </p:blipFill>
          <p:spPr bwMode="auto">
            <a:xfrm>
              <a:off x="9899630" y="-1096591"/>
              <a:ext cx="866136" cy="126389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10974272" y="1765577"/>
            <a:ext cx="1149674" cy="1481459"/>
            <a:chOff x="7705116" y="-1100193"/>
            <a:chExt cx="1149674" cy="1481459"/>
          </a:xfrm>
        </p:grpSpPr>
        <p:pic>
          <p:nvPicPr>
            <p:cNvPr id="2104" name="Picture 56" descr="kim"/>
            <p:cNvPicPr>
              <a:picLocks noChangeAspect="1" noChangeArrowheads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39" t="1811" r="16695" b="11699"/>
            <a:stretch/>
          </p:blipFill>
          <p:spPr bwMode="auto">
            <a:xfrm>
              <a:off x="7838711" y="-1100193"/>
              <a:ext cx="971560" cy="1262367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/>
            <p:cNvSpPr txBox="1"/>
            <p:nvPr/>
          </p:nvSpPr>
          <p:spPr>
            <a:xfrm>
              <a:off x="7705116" y="135045"/>
              <a:ext cx="1149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Hyeongseok</a:t>
              </a:r>
              <a:r>
                <a:rPr lang="en-US" sz="1000" dirty="0" smtClean="0"/>
                <a:t> Kim</a:t>
              </a:r>
              <a:endParaRPr lang="en-US" sz="1000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551871" y="4960353"/>
            <a:ext cx="1090363" cy="1488087"/>
            <a:chOff x="6623803" y="-1100193"/>
            <a:chExt cx="1090363" cy="1488087"/>
          </a:xfrm>
        </p:grpSpPr>
        <p:sp>
          <p:nvSpPr>
            <p:cNvPr id="121" name="TextBox 120"/>
            <p:cNvSpPr txBox="1"/>
            <p:nvPr/>
          </p:nvSpPr>
          <p:spPr>
            <a:xfrm>
              <a:off x="6623803" y="141673"/>
              <a:ext cx="10903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Kuo</a:t>
              </a:r>
              <a:r>
                <a:rPr lang="en-US" sz="1000" dirty="0" smtClean="0"/>
                <a:t>-Ken Huang</a:t>
              </a:r>
              <a:endParaRPr lang="en-US" sz="1000" dirty="0"/>
            </a:p>
          </p:txBody>
        </p:sp>
        <p:pic>
          <p:nvPicPr>
            <p:cNvPr id="2106" name="Picture 58" descr="https://media.licdn.com/mpr/mpr/shrinknp_400_400/p/2/000/0a4/329/060e746.jpg"/>
            <p:cNvPicPr>
              <a:picLocks noChangeAspect="1" noChangeArrowheads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7" t="1111" r="17819" b="6151"/>
            <a:stretch/>
          </p:blipFill>
          <p:spPr bwMode="auto">
            <a:xfrm>
              <a:off x="6739428" y="-1100193"/>
              <a:ext cx="902446" cy="1266814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10095178" y="1754922"/>
            <a:ext cx="864666" cy="1491804"/>
            <a:chOff x="5530144" y="-1103214"/>
            <a:chExt cx="864666" cy="1491804"/>
          </a:xfrm>
        </p:grpSpPr>
        <p:pic>
          <p:nvPicPr>
            <p:cNvPr id="2108" name="Picture 60" descr="https://scontent.xx.fbcdn.net/hphotos-xfp1/v/t1.0-9/1238168_10151827000335340_2068784738_n.jpg?oh=2b58100d95f4921ec4e29b5a351e804b&amp;oe=55F24312"/>
            <p:cNvPicPr>
              <a:picLocks noChangeAspect="1" noChangeArrowheads="1"/>
            </p:cNvPicPr>
            <p:nvPr/>
          </p:nvPicPr>
          <p:blipFill rotWithShape="1"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9" r="13432"/>
            <a:stretch/>
          </p:blipFill>
          <p:spPr bwMode="auto">
            <a:xfrm>
              <a:off x="5530144" y="-1103214"/>
              <a:ext cx="854016" cy="126104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TextBox 127"/>
            <p:cNvSpPr txBox="1"/>
            <p:nvPr/>
          </p:nvSpPr>
          <p:spPr>
            <a:xfrm>
              <a:off x="5543295" y="142369"/>
              <a:ext cx="8515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Ryan </a:t>
              </a:r>
              <a:r>
                <a:rPr lang="en-US" sz="1000" dirty="0" err="1" smtClean="0"/>
                <a:t>Rogel</a:t>
              </a:r>
              <a:endParaRPr lang="en-US" sz="10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980935" y="3379001"/>
            <a:ext cx="1104790" cy="1514003"/>
            <a:chOff x="4311749" y="-1103215"/>
            <a:chExt cx="1104790" cy="1514003"/>
          </a:xfrm>
        </p:grpSpPr>
        <p:sp>
          <p:nvSpPr>
            <p:cNvPr id="127" name="TextBox 126"/>
            <p:cNvSpPr txBox="1"/>
            <p:nvPr/>
          </p:nvSpPr>
          <p:spPr>
            <a:xfrm>
              <a:off x="4311749" y="164567"/>
              <a:ext cx="11047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Jonathan Brown</a:t>
              </a:r>
              <a:endParaRPr lang="en-US" sz="1000" dirty="0"/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36"/>
            <a:srcRect l="6453" r="7832"/>
            <a:stretch/>
          </p:blipFill>
          <p:spPr>
            <a:xfrm>
              <a:off x="4416724" y="-1103215"/>
              <a:ext cx="862641" cy="1261049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42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temperature sensor to pressure sensor:</a:t>
            </a:r>
            <a:br>
              <a:rPr lang="en-US" dirty="0" smtClean="0"/>
            </a:br>
            <a:r>
              <a:rPr lang="en-US" b="1" dirty="0" smtClean="0">
                <a:solidFill>
                  <a:schemeClr val="accent4"/>
                </a:solidFill>
              </a:rPr>
              <a:t>3 Years.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Motivating application for mm-scale sensor: Intraocular pressure</a:t>
            </a:r>
          </a:p>
          <a:p>
            <a:pPr lvl="1"/>
            <a:r>
              <a:rPr lang="en-US" dirty="0" smtClean="0"/>
              <a:t>Critical diagnostic tool for glaucoma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6176963"/>
            <a:ext cx="102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Cubic-Millimeter Energy-Autonomous Wireless </a:t>
            </a:r>
            <a:r>
              <a:rPr lang="en-US" dirty="0" smtClean="0"/>
              <a:t>Intraocular </a:t>
            </a:r>
            <a:r>
              <a:rPr lang="en-US" dirty="0"/>
              <a:t>Pressure </a:t>
            </a:r>
            <a:r>
              <a:rPr lang="en-US" dirty="0" smtClean="0"/>
              <a:t>Monitor, G. Chen, ISSCC ‘11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44" b="1"/>
          <a:stretch/>
        </p:blipFill>
        <p:spPr>
          <a:xfrm>
            <a:off x="8806311" y="2533650"/>
            <a:ext cx="2239579" cy="3354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85" t="1907"/>
          <a:stretch/>
        </p:blipFill>
        <p:spPr>
          <a:xfrm>
            <a:off x="4538506" y="3539799"/>
            <a:ext cx="3317683" cy="2200551"/>
          </a:xfrm>
          <a:prstGeom prst="round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84524" y="-3268291"/>
            <a:ext cx="4658295" cy="3137362"/>
            <a:chOff x="2087049" y="2887337"/>
            <a:chExt cx="4658295" cy="3137362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907102" y="4792948"/>
              <a:ext cx="2156604" cy="1047135"/>
            </a:xfrm>
            <a:prstGeom prst="straightConnector1">
              <a:avLst/>
            </a:prstGeom>
            <a:ln w="476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>
              <a:off x="2808855" y="3717985"/>
              <a:ext cx="3356" cy="852331"/>
            </a:xfrm>
            <a:prstGeom prst="straightConnector1">
              <a:avLst/>
            </a:prstGeom>
            <a:ln w="476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550778" y="5030847"/>
              <a:ext cx="1090443" cy="785679"/>
            </a:xfrm>
            <a:prstGeom prst="straightConnector1">
              <a:avLst/>
            </a:prstGeom>
            <a:ln w="4762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386358" y="5023428"/>
              <a:ext cx="837464" cy="451485"/>
            </a:xfrm>
            <a:prstGeom prst="roundRect">
              <a:avLst>
                <a:gd name="adj" fmla="val 31445"/>
              </a:avLst>
            </a:prstGeom>
            <a:solidFill>
              <a:schemeClr val="bg1">
                <a:alpha val="5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mm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6570" y="5273741"/>
              <a:ext cx="929412" cy="408623"/>
            </a:xfrm>
            <a:prstGeom prst="roundRect">
              <a:avLst>
                <a:gd name="adj" fmla="val 31445"/>
              </a:avLst>
            </a:prstGeom>
            <a:solidFill>
              <a:schemeClr val="bg1">
                <a:alpha val="5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1.2 mm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87049" y="3889808"/>
              <a:ext cx="1005788" cy="451485"/>
            </a:xfrm>
            <a:prstGeom prst="roundRect">
              <a:avLst>
                <a:gd name="adj" fmla="val 31445"/>
              </a:avLst>
            </a:prstGeom>
            <a:solidFill>
              <a:schemeClr val="bg1">
                <a:alpha val="5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0.7 mm</a:t>
              </a:r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r="406"/>
            <a:stretch/>
          </p:blipFill>
          <p:spPr>
            <a:xfrm>
              <a:off x="2654648" y="2887337"/>
              <a:ext cx="4090696" cy="3137362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24" y="3299190"/>
            <a:ext cx="3700306" cy="2463599"/>
          </a:xfrm>
          <a:prstGeom prst="rect">
            <a:avLst/>
          </a:prstGeo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2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picture:</a:t>
            </a:r>
            <a:br>
              <a:rPr lang="en-US" dirty="0" smtClean="0"/>
            </a:br>
            <a:r>
              <a:rPr lang="en-US" sz="3600" dirty="0" smtClean="0">
                <a:solidFill>
                  <a:schemeClr val="accent4"/>
                </a:solidFill>
              </a:rPr>
              <a:t>“How to build a wireless temperature sensor?”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3045"/>
            <a:ext cx="4940808" cy="36639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Step 1: Buy a low-power temperature sensor</a:t>
            </a: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43869" y="2513045"/>
            <a:ext cx="5404291" cy="3663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Step 1</a:t>
            </a:r>
            <a:r>
              <a:rPr lang="en-US" sz="1800" smtClean="0"/>
              <a:t>: Design a </a:t>
            </a:r>
            <a:r>
              <a:rPr lang="en-US" sz="1800" dirty="0" smtClean="0"/>
              <a:t>low-power temperature sensor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199076">
            <a:off x="2031614" y="2969107"/>
            <a:ext cx="2423103" cy="2468760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387" y="3303321"/>
            <a:ext cx="3613306" cy="165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20034" y="5050733"/>
            <a:ext cx="2664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~10 </a:t>
            </a:r>
            <a:r>
              <a:rPr lang="en-US" sz="1400" dirty="0" err="1" smtClean="0">
                <a:solidFill>
                  <a:schemeClr val="accent6"/>
                </a:solidFill>
              </a:rPr>
              <a:t>pW</a:t>
            </a:r>
            <a:r>
              <a:rPr lang="en-US" sz="1400" dirty="0" smtClean="0">
                <a:solidFill>
                  <a:schemeClr val="accent6"/>
                </a:solidFill>
              </a:rPr>
              <a:t> standby, &lt; 1 µW active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917200"/>
            <a:ext cx="161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cm-scale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43869" y="1917200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mm-scale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8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picture:</a:t>
            </a:r>
            <a:br>
              <a:rPr lang="en-US" dirty="0" smtClean="0"/>
            </a:br>
            <a:r>
              <a:rPr lang="en-US" sz="3600" dirty="0" smtClean="0">
                <a:solidFill>
                  <a:schemeClr val="accent4"/>
                </a:solidFill>
              </a:rPr>
              <a:t>“How to build a wireless temperature sensor?”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3045"/>
            <a:ext cx="5004816" cy="36639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Step 1: Buy a low-power temperature sensor</a:t>
            </a:r>
          </a:p>
          <a:p>
            <a:r>
              <a:rPr lang="en-US" sz="1800" dirty="0" smtClean="0"/>
              <a:t>Step 2: Buy a low-power microcontroller</a:t>
            </a: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43869" y="2513045"/>
            <a:ext cx="5453059" cy="3663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Step 1: Design a mm-scale temperature sensor</a:t>
            </a:r>
          </a:p>
          <a:p>
            <a:r>
              <a:rPr lang="en-US" sz="1800" dirty="0" smtClean="0"/>
              <a:t>Step 2: Design a mm-scale CPU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99076">
            <a:off x="303494" y="2445666"/>
            <a:ext cx="445464" cy="453857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21" y="2539555"/>
            <a:ext cx="556348" cy="25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20034" y="5447282"/>
            <a:ext cx="2568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~10 </a:t>
            </a:r>
            <a:r>
              <a:rPr lang="en-US" sz="1400" dirty="0" err="1" smtClean="0">
                <a:solidFill>
                  <a:schemeClr val="accent6"/>
                </a:solidFill>
              </a:rPr>
              <a:t>pW</a:t>
            </a:r>
            <a:r>
              <a:rPr lang="en-US" sz="1400" dirty="0" smtClean="0">
                <a:solidFill>
                  <a:schemeClr val="accent6"/>
                </a:solidFill>
              </a:rPr>
              <a:t> standby, &lt; 1 µW active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917200"/>
            <a:ext cx="161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cm-scale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0758" y1="24479" x2="10758" y2="24479"/>
                        <a14:foregroundMark x1="19804" y1="24740" x2="19804" y2="24740"/>
                        <a14:foregroundMark x1="24694" y1="23958" x2="24694" y2="23958"/>
                        <a14:foregroundMark x1="31785" y1="23698" x2="31785" y2="23698"/>
                        <a14:foregroundMark x1="37408" y1="22917" x2="37408" y2="22917"/>
                        <a14:foregroundMark x1="42054" y1="21875" x2="42054" y2="21875"/>
                        <a14:foregroundMark x1="59169" y1="30729" x2="59169" y2="30729"/>
                        <a14:foregroundMark x1="67237" y1="29948" x2="67237" y2="29948"/>
                        <a14:foregroundMark x1="25428" y1="81510" x2="25428" y2="81510"/>
                        <a14:foregroundMark x1="31051" y1="85156" x2="31051" y2="85156"/>
                        <a14:foregroundMark x1="33985" y1="81510" x2="33985" y2="81510"/>
                        <a14:foregroundMark x1="50367" y1="78125" x2="50367" y2="78125"/>
                        <a14:foregroundMark x1="58191" y1="76042" x2="58191" y2="76042"/>
                        <a14:foregroundMark x1="57946" y1="82552" x2="57946" y2="82552"/>
                        <a14:foregroundMark x1="43276" y1="83073" x2="43276" y2="83073"/>
                        <a14:foregroundMark x1="68949" y1="78906" x2="68949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33910">
            <a:off x="1724939" y="3181051"/>
            <a:ext cx="3036451" cy="2850848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151514" y="3735982"/>
            <a:ext cx="3705049" cy="16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543869" y="1917200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mm-scale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1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picture:</a:t>
            </a:r>
            <a:br>
              <a:rPr lang="en-US" dirty="0" smtClean="0"/>
            </a:br>
            <a:r>
              <a:rPr lang="en-US" sz="3600" dirty="0" smtClean="0">
                <a:solidFill>
                  <a:schemeClr val="accent4"/>
                </a:solidFill>
              </a:rPr>
              <a:t>“How to build a wireless temperature sensor?”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3045"/>
            <a:ext cx="4959096" cy="36639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Step 1: Buy a low-power temperature sensor</a:t>
            </a:r>
          </a:p>
          <a:p>
            <a:r>
              <a:rPr lang="en-US" sz="1800" dirty="0" smtClean="0"/>
              <a:t>Step 2: Buy a low-power microcontroller</a:t>
            </a:r>
          </a:p>
          <a:p>
            <a:r>
              <a:rPr lang="en-US" sz="1800" dirty="0" smtClean="0"/>
              <a:t>Step 3: Add low-power communications</a:t>
            </a: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43869" y="2513045"/>
            <a:ext cx="5242747" cy="3663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Step 1: Design a mm-scale temperature sensor</a:t>
            </a:r>
          </a:p>
          <a:p>
            <a:r>
              <a:rPr lang="en-US" sz="1800" dirty="0" smtClean="0"/>
              <a:t>Step 2: Design a mm-scale CPU</a:t>
            </a:r>
          </a:p>
          <a:p>
            <a:r>
              <a:rPr lang="en-US" sz="1800" dirty="0" smtClean="0"/>
              <a:t>Step 3: Design a mm-scale radio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99076">
            <a:off x="303494" y="2445666"/>
            <a:ext cx="445464" cy="453857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21" y="2539555"/>
            <a:ext cx="556348" cy="25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20034" y="5836056"/>
            <a:ext cx="2545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~10 </a:t>
            </a:r>
            <a:r>
              <a:rPr lang="en-US" sz="1400" dirty="0" err="1" smtClean="0">
                <a:solidFill>
                  <a:schemeClr val="accent6"/>
                </a:solidFill>
              </a:rPr>
              <a:t>pW</a:t>
            </a:r>
            <a:r>
              <a:rPr lang="en-US" sz="1400" dirty="0" smtClean="0">
                <a:solidFill>
                  <a:schemeClr val="accent6"/>
                </a:solidFill>
              </a:rPr>
              <a:t> standby, ~5 µW active</a:t>
            </a:r>
            <a:endParaRPr lang="en-US" sz="1400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0758" y1="24479" x2="10758" y2="24479"/>
                        <a14:foregroundMark x1="19804" y1="24740" x2="19804" y2="24740"/>
                        <a14:foregroundMark x1="24694" y1="23958" x2="24694" y2="23958"/>
                        <a14:foregroundMark x1="31785" y1="23698" x2="31785" y2="23698"/>
                        <a14:foregroundMark x1="37408" y1="22917" x2="37408" y2="22917"/>
                        <a14:foregroundMark x1="42054" y1="21875" x2="42054" y2="21875"/>
                        <a14:foregroundMark x1="59169" y1="30729" x2="59169" y2="30729"/>
                        <a14:foregroundMark x1="67237" y1="29948" x2="67237" y2="29948"/>
                        <a14:foregroundMark x1="25428" y1="81510" x2="25428" y2="81510"/>
                        <a14:foregroundMark x1="31051" y1="85156" x2="31051" y2="85156"/>
                        <a14:foregroundMark x1="33985" y1="81510" x2="33985" y2="81510"/>
                        <a14:foregroundMark x1="50367" y1="78125" x2="50367" y2="78125"/>
                        <a14:foregroundMark x1="58191" y1="76042" x2="58191" y2="76042"/>
                        <a14:foregroundMark x1="57946" y1="82552" x2="57946" y2="82552"/>
                        <a14:foregroundMark x1="43276" y1="83073" x2="43276" y2="83073"/>
                        <a14:foregroundMark x1="68949" y1="78906" x2="68949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33910">
            <a:off x="336893" y="2883659"/>
            <a:ext cx="378664" cy="355518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1359" y="2934267"/>
            <a:ext cx="562510" cy="25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1890924" y="3692479"/>
            <a:ext cx="2824028" cy="2647615"/>
            <a:chOff x="1933149" y="3437443"/>
            <a:chExt cx="2824028" cy="264761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2702" y="3437443"/>
              <a:ext cx="1514475" cy="1524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33149" y="4199443"/>
              <a:ext cx="1900176" cy="1885615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551" y="4121233"/>
            <a:ext cx="2864976" cy="1642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543869" y="1917200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mm-scale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200" y="1917200"/>
            <a:ext cx="161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cm-scale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5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8" y="3160416"/>
            <a:ext cx="434012" cy="40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picture:</a:t>
            </a:r>
            <a:br>
              <a:rPr lang="en-US" dirty="0" smtClean="0"/>
            </a:br>
            <a:r>
              <a:rPr lang="en-US" sz="3600" dirty="0" smtClean="0">
                <a:solidFill>
                  <a:schemeClr val="accent4"/>
                </a:solidFill>
              </a:rPr>
              <a:t>“How to build a wireless temperature sensor?”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3045"/>
            <a:ext cx="5058174" cy="36639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Step 1: Buy a low-power temperature sensor</a:t>
            </a:r>
          </a:p>
          <a:p>
            <a:r>
              <a:rPr lang="en-US" sz="1800" dirty="0" smtClean="0"/>
              <a:t>Step 2: Buy a low-power microcontroller</a:t>
            </a:r>
          </a:p>
          <a:p>
            <a:r>
              <a:rPr lang="en-US" sz="1800" dirty="0" smtClean="0"/>
              <a:t>Step 3: Add low-power communications</a:t>
            </a:r>
          </a:p>
          <a:p>
            <a:r>
              <a:rPr lang="en-US" sz="1800" dirty="0" smtClean="0"/>
              <a:t>Step 4: Add a power supply</a:t>
            </a: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43869" y="2513045"/>
            <a:ext cx="5453059" cy="3663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Step 1: Design a mm-scale temperature sensor</a:t>
            </a:r>
          </a:p>
          <a:p>
            <a:r>
              <a:rPr lang="en-US" sz="1800" dirty="0" smtClean="0"/>
              <a:t>Step 2: Design a mm-scale CPU</a:t>
            </a:r>
          </a:p>
          <a:p>
            <a:r>
              <a:rPr lang="en-US" sz="1800" dirty="0" smtClean="0"/>
              <a:t>Step 3: Design a mm-scale radio</a:t>
            </a:r>
          </a:p>
          <a:p>
            <a:r>
              <a:rPr lang="en-US" sz="1800" dirty="0" smtClean="0"/>
              <a:t>Step 4: Add power supply and storage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99076">
            <a:off x="303494" y="2445666"/>
            <a:ext cx="445464" cy="453857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21" y="2539555"/>
            <a:ext cx="556348" cy="25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72350" y="5747558"/>
            <a:ext cx="1592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accent6"/>
                </a:solidFill>
              </a:rPr>
              <a:t>Energy Harvesting</a:t>
            </a:r>
            <a:endParaRPr lang="en-US" sz="1400" i="1" dirty="0">
              <a:solidFill>
                <a:schemeClr val="accent6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758" y1="24479" x2="10758" y2="24479"/>
                        <a14:foregroundMark x1="19804" y1="24740" x2="19804" y2="24740"/>
                        <a14:foregroundMark x1="24694" y1="23958" x2="24694" y2="23958"/>
                        <a14:foregroundMark x1="31785" y1="23698" x2="31785" y2="23698"/>
                        <a14:foregroundMark x1="37408" y1="22917" x2="37408" y2="22917"/>
                        <a14:foregroundMark x1="42054" y1="21875" x2="42054" y2="21875"/>
                        <a14:foregroundMark x1="59169" y1="30729" x2="59169" y2="30729"/>
                        <a14:foregroundMark x1="67237" y1="29948" x2="67237" y2="29948"/>
                        <a14:foregroundMark x1="25428" y1="81510" x2="25428" y2="81510"/>
                        <a14:foregroundMark x1="31051" y1="85156" x2="31051" y2="85156"/>
                        <a14:foregroundMark x1="33985" y1="81510" x2="33985" y2="81510"/>
                        <a14:foregroundMark x1="50367" y1="78125" x2="50367" y2="78125"/>
                        <a14:foregroundMark x1="58191" y1="76042" x2="58191" y2="76042"/>
                        <a14:foregroundMark x1="57946" y1="82552" x2="57946" y2="82552"/>
                        <a14:foregroundMark x1="43276" y1="83073" x2="43276" y2="83073"/>
                        <a14:foregroundMark x1="68949" y1="78906" x2="68949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33910">
            <a:off x="336893" y="2883659"/>
            <a:ext cx="378664" cy="355518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1359" y="2934267"/>
            <a:ext cx="562510" cy="25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27" y="3289287"/>
            <a:ext cx="571142" cy="32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2199010" y="3972994"/>
            <a:ext cx="1744565" cy="2597113"/>
          </a:xfrm>
          <a:prstGeom prst="rect">
            <a:avLst/>
          </a:prstGeom>
        </p:spPr>
      </p:pic>
      <p:pic>
        <p:nvPicPr>
          <p:cNvPr id="20" name="Picture 19" descr="IMG_3311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2" t="29843" r="40454" b="17960"/>
          <a:stretch/>
        </p:blipFill>
        <p:spPr>
          <a:xfrm rot="16200000">
            <a:off x="6501649" y="4011929"/>
            <a:ext cx="1134083" cy="2191924"/>
          </a:xfrm>
          <a:prstGeom prst="rect">
            <a:avLst/>
          </a:prstGeom>
          <a:ln w="76200" cmpd="sng">
            <a:noFill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795" y="4541265"/>
            <a:ext cx="2627654" cy="1133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3" name="TextBox 22"/>
          <p:cNvSpPr txBox="1"/>
          <p:nvPr/>
        </p:nvSpPr>
        <p:spPr>
          <a:xfrm>
            <a:off x="9247722" y="5747557"/>
            <a:ext cx="1327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solidFill>
                  <a:schemeClr val="accent6"/>
                </a:solidFill>
              </a:rPr>
              <a:t>Energy Storage</a:t>
            </a:r>
            <a:endParaRPr lang="en-US" sz="1400" i="1" dirty="0">
              <a:solidFill>
                <a:schemeClr val="accent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43869" y="1917200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mm-scale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200" y="1917200"/>
            <a:ext cx="161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cm-scale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6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8" y="3160416"/>
            <a:ext cx="434012" cy="406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 with this picture:</a:t>
            </a:r>
            <a:br>
              <a:rPr lang="en-US" dirty="0" smtClean="0"/>
            </a:br>
            <a:r>
              <a:rPr lang="en-US" sz="3600" dirty="0" smtClean="0">
                <a:solidFill>
                  <a:schemeClr val="accent4"/>
                </a:solidFill>
              </a:rPr>
              <a:t>“How to build a wireless temperature sensor?”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13045"/>
            <a:ext cx="5045735" cy="366391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Step 1: Buy a low-power temperature sensor</a:t>
            </a:r>
          </a:p>
          <a:p>
            <a:r>
              <a:rPr lang="en-US" sz="1800" dirty="0" smtClean="0"/>
              <a:t>Step 2: Buy a low-power microcontroller</a:t>
            </a:r>
          </a:p>
          <a:p>
            <a:r>
              <a:rPr lang="en-US" sz="1800" dirty="0" smtClean="0"/>
              <a:t>Step 3: Add low-power communications</a:t>
            </a:r>
          </a:p>
          <a:p>
            <a:r>
              <a:rPr lang="en-US" sz="1800" dirty="0" smtClean="0"/>
              <a:t>Step 4: Add a power supply</a:t>
            </a:r>
          </a:p>
          <a:p>
            <a:r>
              <a:rPr lang="en-US" sz="1800" dirty="0" smtClean="0"/>
              <a:t>Step 5: Integrate the </a:t>
            </a:r>
            <a:r>
              <a:rPr lang="en-US" sz="1800" b="1" dirty="0" smtClean="0">
                <a:solidFill>
                  <a:schemeClr val="accent3"/>
                </a:solidFill>
              </a:rPr>
              <a:t>chips</a:t>
            </a:r>
            <a:endParaRPr lang="en-US" sz="1800" b="1" dirty="0">
              <a:solidFill>
                <a:schemeClr val="accent3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43869" y="2513045"/>
            <a:ext cx="5428675" cy="3663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 Semilight" panose="020B0402040204020203" pitchFamily="34" charset="0"/>
              <a:buChar char="‒"/>
              <a:defRPr sz="24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Step 1: Design a mm-scale temperature sensor</a:t>
            </a:r>
          </a:p>
          <a:p>
            <a:r>
              <a:rPr lang="en-US" sz="1800" dirty="0" smtClean="0"/>
              <a:t>Step 2: Design a mm-scale CPU</a:t>
            </a:r>
          </a:p>
          <a:p>
            <a:r>
              <a:rPr lang="en-US" sz="1800" dirty="0" smtClean="0"/>
              <a:t>Step 3: Design a mm-scale radio</a:t>
            </a:r>
          </a:p>
          <a:p>
            <a:r>
              <a:rPr lang="en-US" sz="1800" dirty="0" smtClean="0"/>
              <a:t>Step 4: Add power supply and storage</a:t>
            </a:r>
          </a:p>
          <a:p>
            <a:r>
              <a:rPr lang="en-US" sz="1800" dirty="0" smtClean="0"/>
              <a:t>Step 5: Integrate the </a:t>
            </a:r>
            <a:r>
              <a:rPr lang="en-US" sz="1800" b="1" dirty="0" smtClean="0">
                <a:solidFill>
                  <a:schemeClr val="accent3"/>
                </a:solidFill>
              </a:rPr>
              <a:t>modules</a:t>
            </a:r>
            <a:endParaRPr lang="en-US" sz="1800" b="1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199076">
            <a:off x="303494" y="2445666"/>
            <a:ext cx="445464" cy="453857"/>
          </a:xfrm>
          <a:prstGeom prst="rect">
            <a:avLst/>
          </a:prstGeom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21" y="2539555"/>
            <a:ext cx="556348" cy="254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758" y1="24479" x2="10758" y2="24479"/>
                        <a14:foregroundMark x1="19804" y1="24740" x2="19804" y2="24740"/>
                        <a14:foregroundMark x1="24694" y1="23958" x2="24694" y2="23958"/>
                        <a14:foregroundMark x1="31785" y1="23698" x2="31785" y2="23698"/>
                        <a14:foregroundMark x1="37408" y1="22917" x2="37408" y2="22917"/>
                        <a14:foregroundMark x1="42054" y1="21875" x2="42054" y2="21875"/>
                        <a14:foregroundMark x1="59169" y1="30729" x2="59169" y2="30729"/>
                        <a14:foregroundMark x1="67237" y1="29948" x2="67237" y2="29948"/>
                        <a14:foregroundMark x1="25428" y1="81510" x2="25428" y2="81510"/>
                        <a14:foregroundMark x1="31051" y1="85156" x2="31051" y2="85156"/>
                        <a14:foregroundMark x1="33985" y1="81510" x2="33985" y2="81510"/>
                        <a14:foregroundMark x1="50367" y1="78125" x2="50367" y2="78125"/>
                        <a14:foregroundMark x1="58191" y1="76042" x2="58191" y2="76042"/>
                        <a14:foregroundMark x1="57946" y1="82552" x2="57946" y2="82552"/>
                        <a14:foregroundMark x1="43276" y1="83073" x2="43276" y2="83073"/>
                        <a14:foregroundMark x1="68949" y1="78906" x2="68949" y2="7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33910">
            <a:off x="336893" y="2883659"/>
            <a:ext cx="378664" cy="355518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981359" y="2934267"/>
            <a:ext cx="562510" cy="25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727" y="3289287"/>
            <a:ext cx="571142" cy="32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596" b="89990" l="32188" r="70977">
                        <a14:foregroundMark x1="46563" y1="88965" x2="46563" y2="88965"/>
                        <a14:foregroundMark x1="46250" y1="14990" x2="46250" y2="14990"/>
                        <a14:foregroundMark x1="51719" y1="14746" x2="51719" y2="14746"/>
                      </a14:backgroundRemoval>
                    </a14:imgEffect>
                  </a14:imgLayer>
                </a14:imgProps>
              </a:ext>
            </a:extLst>
          </a:blip>
          <a:srcRect l="27357" t="9739" r="24137"/>
          <a:stretch/>
        </p:blipFill>
        <p:spPr>
          <a:xfrm rot="5400000">
            <a:off x="365478" y="3575946"/>
            <a:ext cx="321494" cy="478604"/>
          </a:xfrm>
          <a:prstGeom prst="rect">
            <a:avLst/>
          </a:prstGeom>
        </p:spPr>
      </p:pic>
      <p:pic>
        <p:nvPicPr>
          <p:cNvPr id="20" name="Picture 19" descr="IMG_3311.JP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92" t="29843" r="40454" b="17960"/>
          <a:stretch/>
        </p:blipFill>
        <p:spPr>
          <a:xfrm rot="16200000">
            <a:off x="5951622" y="3586009"/>
            <a:ext cx="209137" cy="404215"/>
          </a:xfrm>
          <a:prstGeom prst="rect">
            <a:avLst/>
          </a:prstGeom>
          <a:ln w="76200" cmpd="sng">
            <a:noFill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216" y="3740995"/>
            <a:ext cx="537399" cy="231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6" name="Picture 2" descr="http://zao.jp/radio/pcb_1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725" y="4509796"/>
            <a:ext cx="2040812" cy="204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95118" y="4509796"/>
            <a:ext cx="2146041" cy="207402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543869" y="1917200"/>
            <a:ext cx="1760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mm-scale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8200" y="1917200"/>
            <a:ext cx="1611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solidFill>
                  <a:schemeClr val="accent1"/>
                </a:solidFill>
                <a:latin typeface="+mj-lt"/>
              </a:rPr>
              <a:t>cm-scale</a:t>
            </a:r>
            <a:endParaRPr lang="en-US" sz="2800" u="sng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21251-0339-4708-8E1E-EE6A5E4F59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CA15_Dark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D57E1"/>
      </a:accent3>
      <a:accent4>
        <a:srgbClr val="FFC000"/>
      </a:accent4>
      <a:accent5>
        <a:srgbClr val="4472C4"/>
      </a:accent5>
      <a:accent6>
        <a:srgbClr val="70AD47"/>
      </a:accent6>
      <a:hlink>
        <a:srgbClr val="FF89D8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CA15_Dark" id="{113A3184-3967-4357-8C63-FC0B6AEB9576}" vid="{37715BD8-579D-40E7-9097-D95A58F0EF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ISCA15_Dark</Template>
  <TotalTime>2975</TotalTime>
  <Words>2176</Words>
  <Application>Microsoft Macintosh PowerPoint</Application>
  <PresentationFormat>Widescreen</PresentationFormat>
  <Paragraphs>430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Segoe UI Semibold</vt:lpstr>
      <vt:lpstr>Segoe UI Semilight</vt:lpstr>
      <vt:lpstr>Wingdings</vt:lpstr>
      <vt:lpstr>맑은 고딕</vt:lpstr>
      <vt:lpstr>ISCA15_Dark</vt:lpstr>
      <vt:lpstr>Lessons From Five Years of Making Michigan Micro Motes (M3)</vt:lpstr>
      <vt:lpstr>Behind the scenes on what was required to realize an ecosystem of mm-scale computers</vt:lpstr>
      <vt:lpstr>2008: The Phoenix Processor</vt:lpstr>
      <vt:lpstr>From temperature sensor to pressure sensor: 3 Years.</vt:lpstr>
      <vt:lpstr>What’s wrong with this picture: “How to build a wireless temperature sensor?”</vt:lpstr>
      <vt:lpstr>What’s wrong with this picture: “How to build a wireless temperature sensor?”</vt:lpstr>
      <vt:lpstr>What’s wrong with this picture: “How to build a wireless temperature sensor?”</vt:lpstr>
      <vt:lpstr>What’s wrong with this picture: “How to build a wireless temperature sensor?”</vt:lpstr>
      <vt:lpstr>What’s wrong with this picture: “How to build a wireless temperature sensor?”</vt:lpstr>
      <vt:lpstr>What’s wrong with this picture: “How to build a wireless temperature sensor?”</vt:lpstr>
      <vt:lpstr>What’s wrong with this picture: “How to build a wireless temperature sensor?”</vt:lpstr>
      <vt:lpstr>What’s wrong with this picture: “How to build a wireless temperature sensor?”</vt:lpstr>
      <vt:lpstr>What’s wrong with this picture: “How to build a wireless temperature sensor?”</vt:lpstr>
      <vt:lpstr>What’s wrong with this picture: “How to build a wireless temperature sensor?”</vt:lpstr>
      <vt:lpstr>MBus, the missing interconnect that enables the mm-scale computing class</vt:lpstr>
      <vt:lpstr>MBus enabled modular components, key to the rapid development cycle we now enjoy</vt:lpstr>
      <vt:lpstr>Learn more about MBus at ISCA</vt:lpstr>
      <vt:lpstr>Digging into what a mm-scale system looks like and why that really matters</vt:lpstr>
      <vt:lpstr>How do you bootstrap (program) a node that’s too small to attach wires to?</vt:lpstr>
      <vt:lpstr>Open Q: How do you debug a node that’s too small to attach wires to?</vt:lpstr>
      <vt:lpstr>[Recent efforts] How do you solder a node that’s too small to attach wires to?</vt:lpstr>
      <vt:lpstr>Re-discovering packaging problems from the MEMS community</vt:lpstr>
      <vt:lpstr>And adding some new packaging problems of our own</vt:lpstr>
      <vt:lpstr>Systems considerations fit into the packaging puzzle too</vt:lpstr>
      <vt:lpstr>How do you reliably manufacture a mm-scale system?</vt:lpstr>
      <vt:lpstr>How do you reliably design a mm-scale system?</vt:lpstr>
      <vt:lpstr>Clock-gating != Power-gating. Need to eliminate static leakage as well</vt:lpstr>
      <vt:lpstr>How to bring a new chip into M3 ecosystem?</vt:lpstr>
      <vt:lpstr>There is a natural tension between building working systems and working chips</vt:lpstr>
      <vt:lpstr>MPQ: A protocol standard for register and memory access brings SOC efficiency to multi-chip systems</vt:lpstr>
      <vt:lpstr>MPQ: A protocol standard for register and memory access brings SOC efficiency to multi-chip systems</vt:lpstr>
      <vt:lpstr>The clean break of a new bus is an opportunity to standardize basic constructs</vt:lpstr>
      <vt:lpstr>MBus and MPQ are available today: mbus.io</vt:lpstr>
      <vt:lpstr>It takes a village…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Lessons From Five Years of Making Michigan Micro Motes</dc:title>
  <dc:creator>Pat Pannuto</dc:creator>
  <cp:lastModifiedBy>Pat Pannuto</cp:lastModifiedBy>
  <cp:revision>92</cp:revision>
  <cp:lastPrinted>2015-06-14T01:37:05Z</cp:lastPrinted>
  <dcterms:created xsi:type="dcterms:W3CDTF">2015-06-12T18:10:36Z</dcterms:created>
  <dcterms:modified xsi:type="dcterms:W3CDTF">2015-06-19T00:04:02Z</dcterms:modified>
</cp:coreProperties>
</file>